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4"/>
  </p:notesMasterIdLst>
  <p:sldIdLst>
    <p:sldId id="256" r:id="rId2"/>
    <p:sldId id="383" r:id="rId3"/>
    <p:sldId id="384" r:id="rId4"/>
    <p:sldId id="282" r:id="rId5"/>
    <p:sldId id="365" r:id="rId6"/>
    <p:sldId id="288" r:id="rId7"/>
    <p:sldId id="385" r:id="rId8"/>
    <p:sldId id="386" r:id="rId9"/>
    <p:sldId id="387" r:id="rId10"/>
    <p:sldId id="388" r:id="rId11"/>
    <p:sldId id="389" r:id="rId12"/>
    <p:sldId id="391" r:id="rId13"/>
    <p:sldId id="390" r:id="rId14"/>
    <p:sldId id="392" r:id="rId15"/>
    <p:sldId id="393" r:id="rId16"/>
    <p:sldId id="396" r:id="rId17"/>
    <p:sldId id="395" r:id="rId18"/>
    <p:sldId id="397" r:id="rId19"/>
    <p:sldId id="398" r:id="rId20"/>
    <p:sldId id="399" r:id="rId21"/>
    <p:sldId id="400" r:id="rId22"/>
    <p:sldId id="401" r:id="rId23"/>
    <p:sldId id="402" r:id="rId24"/>
    <p:sldId id="403" r:id="rId25"/>
    <p:sldId id="404" r:id="rId26"/>
    <p:sldId id="405" r:id="rId27"/>
    <p:sldId id="410" r:id="rId28"/>
    <p:sldId id="411" r:id="rId29"/>
    <p:sldId id="412" r:id="rId30"/>
    <p:sldId id="413" r:id="rId31"/>
    <p:sldId id="415" r:id="rId32"/>
    <p:sldId id="414" r:id="rId33"/>
    <p:sldId id="416" r:id="rId34"/>
    <p:sldId id="417" r:id="rId35"/>
    <p:sldId id="418" r:id="rId36"/>
    <p:sldId id="419" r:id="rId37"/>
    <p:sldId id="420" r:id="rId38"/>
    <p:sldId id="421" r:id="rId39"/>
    <p:sldId id="422" r:id="rId40"/>
    <p:sldId id="423" r:id="rId41"/>
    <p:sldId id="425" r:id="rId42"/>
    <p:sldId id="40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0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0000"/>
    <a:srgbClr val="B9CDE5"/>
    <a:srgbClr val="F7BD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48" autoAdjust="0"/>
    <p:restoredTop sz="79750" autoAdjust="0"/>
  </p:normalViewPr>
  <p:slideViewPr>
    <p:cSldViewPr>
      <p:cViewPr varScale="1">
        <p:scale>
          <a:sx n="93" d="100"/>
          <a:sy n="93" d="100"/>
        </p:scale>
        <p:origin x="1668" y="90"/>
      </p:cViewPr>
      <p:guideLst>
        <p:guide orient="horz" pos="2160"/>
        <p:guide pos="3072"/>
      </p:guideLst>
    </p:cSldViewPr>
  </p:slideViewPr>
  <p:outlineViewPr>
    <p:cViewPr>
      <p:scale>
        <a:sx n="33" d="100"/>
        <a:sy n="33" d="100"/>
      </p:scale>
      <p:origin x="0" y="-4890"/>
    </p:cViewPr>
  </p:outlineViewPr>
  <p:notesTextViewPr>
    <p:cViewPr>
      <p:scale>
        <a:sx n="3" d="2"/>
        <a:sy n="3" d="2"/>
      </p:scale>
      <p:origin x="0" y="0"/>
    </p:cViewPr>
  </p:notesTextViewPr>
  <p:sorterViewPr>
    <p:cViewPr varScale="1">
      <p:scale>
        <a:sx n="1" d="1"/>
        <a:sy n="1" d="1"/>
      </p:scale>
      <p:origin x="0" y="-58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B4846-A0C3-4C9A-9A3A-1C2AB6D5D231}" type="datetimeFigureOut">
              <a:rPr lang="en-US" smtClean="0"/>
              <a:t>11/2/2017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1A8A79-04CA-46B2-B99D-581429FCB1F8}" type="slidenum">
              <a:rPr lang="en-US" smtClean="0"/>
              <a:t>‹#›</a:t>
            </a:fld>
            <a:endParaRPr lang="en-US" dirty="0"/>
          </a:p>
        </p:txBody>
      </p:sp>
    </p:spTree>
    <p:extLst>
      <p:ext uri="{BB962C8B-B14F-4D97-AF65-F5344CB8AC3E}">
        <p14:creationId xmlns:p14="http://schemas.microsoft.com/office/powerpoint/2010/main" val="199626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OMB, OIG, and others want to know what they’re getting for their investments</a:t>
            </a:r>
            <a:r>
              <a:rPr lang="en-US" baseline="0" dirty="0" smtClean="0"/>
              <a:t> in a hazardous fuels program. The FS needs a consistent and credible tool for talking about fuels management priorities and accomplishments at a national scale.</a:t>
            </a:r>
            <a:endParaRPr lang="en-US" dirty="0" smtClean="0"/>
          </a:p>
          <a:p>
            <a:pPr marL="171450" indent="-171450">
              <a:buFont typeface="Arial" panose="020B0604020202020204" pitchFamily="34" charset="0"/>
              <a:buChar char="•"/>
            </a:pPr>
            <a:r>
              <a:rPr lang="en-US" dirty="0" smtClean="0"/>
              <a:t>Risk assessment can inform budget and resource allocation decisions… but only one piece of information</a:t>
            </a:r>
          </a:p>
          <a:p>
            <a:pPr marL="171450" indent="-171450">
              <a:buFont typeface="Arial" panose="020B0604020202020204" pitchFamily="34" charset="0"/>
              <a:buChar char="•"/>
            </a:pPr>
            <a:r>
              <a:rPr lang="en-US" dirty="0" smtClean="0"/>
              <a:t>Risk assessment helps to align national policy</a:t>
            </a:r>
            <a:r>
              <a:rPr lang="en-US" baseline="0" dirty="0" smtClean="0"/>
              <a:t> and management direction with cohesive strategy goals:</a:t>
            </a:r>
          </a:p>
          <a:p>
            <a:pPr marL="628650" lvl="1" indent="-171450">
              <a:buFont typeface="Arial" panose="020B0604020202020204" pitchFamily="34" charset="0"/>
              <a:buChar char="•"/>
            </a:pPr>
            <a:r>
              <a:rPr lang="en-US" baseline="0" dirty="0" smtClean="0"/>
              <a:t>Restore and maintain resilient landscapes</a:t>
            </a:r>
          </a:p>
          <a:p>
            <a:pPr marL="628650" lvl="1" indent="-171450">
              <a:buFont typeface="Arial" panose="020B0604020202020204" pitchFamily="34" charset="0"/>
              <a:buChar char="•"/>
            </a:pPr>
            <a:r>
              <a:rPr lang="en-US" baseline="0" dirty="0" smtClean="0"/>
              <a:t>Create fire-adapted communities</a:t>
            </a:r>
          </a:p>
          <a:p>
            <a:pPr marL="628650" lvl="1" indent="-171450">
              <a:buFont typeface="Arial" panose="020B0604020202020204" pitchFamily="34" charset="0"/>
              <a:buChar char="•"/>
            </a:pPr>
            <a:r>
              <a:rPr lang="en-US" baseline="0" dirty="0" smtClean="0"/>
              <a:t>Improve safe and effective fire response\</a:t>
            </a:r>
          </a:p>
          <a:p>
            <a:pPr marL="171450" lvl="0" indent="-171450">
              <a:buFont typeface="Arial" panose="020B0604020202020204" pitchFamily="34" charset="0"/>
              <a:buChar char="•"/>
            </a:pPr>
            <a:r>
              <a:rPr lang="en-US" baseline="0" dirty="0" smtClean="0"/>
              <a:t>Risk assessment provide a scientifically-based and spatially-specific communication tool to convey</a:t>
            </a:r>
          </a:p>
          <a:p>
            <a:pPr marL="628650" lvl="1" indent="-171450">
              <a:buFont typeface="Arial" panose="020B0604020202020204" pitchFamily="34" charset="0"/>
              <a:buChar char="•"/>
            </a:pPr>
            <a:r>
              <a:rPr lang="en-US" baseline="0" dirty="0" smtClean="0"/>
              <a:t>Potential risks and benefits of wildfire on NFS lands</a:t>
            </a:r>
          </a:p>
          <a:p>
            <a:pPr marL="628650" lvl="1" indent="-171450">
              <a:buFont typeface="Arial" panose="020B0604020202020204" pitchFamily="34" charset="0"/>
              <a:buChar char="•"/>
            </a:pPr>
            <a:r>
              <a:rPr lang="en-US" baseline="0" dirty="0" smtClean="0"/>
              <a:t>Fuels management priorities from a national perspective</a:t>
            </a:r>
            <a:endParaRPr lang="en-US"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2</a:t>
            </a:fld>
            <a:endParaRPr lang="en-US"/>
          </a:p>
        </p:txBody>
      </p:sp>
    </p:spTree>
    <p:extLst>
      <p:ext uri="{BB962C8B-B14F-4D97-AF65-F5344CB8AC3E}">
        <p14:creationId xmlns:p14="http://schemas.microsoft.com/office/powerpoint/2010/main" val="107726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we go through the slides of FLPs, pay close attention to where we have the highest probability of high flame lengths… these are almost always the areas that end up having the highest NVC (or “risk”) values in the results.</a:t>
            </a:r>
          </a:p>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12</a:t>
            </a:fld>
            <a:endParaRPr lang="en-US"/>
          </a:p>
        </p:txBody>
      </p:sp>
    </p:spTree>
    <p:extLst>
      <p:ext uri="{BB962C8B-B14F-4D97-AF65-F5344CB8AC3E}">
        <p14:creationId xmlns:p14="http://schemas.microsoft.com/office/powerpoint/2010/main" val="2123420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we go through the slides of FLPs, pay close attention to where we have the highest probability of high flame lengths… these are almost always the areas that end up having the highest NVC (or “risk”) values in the results.</a:t>
            </a:r>
          </a:p>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13</a:t>
            </a:fld>
            <a:endParaRPr lang="en-US"/>
          </a:p>
        </p:txBody>
      </p:sp>
    </p:spTree>
    <p:extLst>
      <p:ext uri="{BB962C8B-B14F-4D97-AF65-F5344CB8AC3E}">
        <p14:creationId xmlns:p14="http://schemas.microsoft.com/office/powerpoint/2010/main" val="3277555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we go through the slides of FLPs, pay close attention to where we have the highest probability of high flame lengths… these are almost always the areas that end up having the highest NVC (or “risk”) values in the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areas with high CFL are sometimes a quick way to see where intensity is having a large effect on results</a:t>
            </a:r>
          </a:p>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14</a:t>
            </a:fld>
            <a:endParaRPr lang="en-US"/>
          </a:p>
        </p:txBody>
      </p:sp>
    </p:spTree>
    <p:extLst>
      <p:ext uri="{BB962C8B-B14F-4D97-AF65-F5344CB8AC3E}">
        <p14:creationId xmlns:p14="http://schemas.microsoft.com/office/powerpoint/2010/main" val="929381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This list represents HVRAs at a coarse, national perspective</a:t>
            </a:r>
          </a:p>
          <a:p>
            <a:pPr marL="171450" indent="-171450">
              <a:buFont typeface="Arial" panose="020B0604020202020204" pitchFamily="34" charset="0"/>
              <a:buChar char="•"/>
            </a:pPr>
            <a:r>
              <a:rPr lang="en-US" baseline="0" dirty="0" smtClean="0"/>
              <a:t>We considered many more HVRAs than this initially</a:t>
            </a:r>
          </a:p>
          <a:p>
            <a:pPr marL="171450" indent="-171450">
              <a:buFont typeface="Arial" panose="020B0604020202020204" pitchFamily="34" charset="0"/>
              <a:buChar char="•"/>
            </a:pPr>
            <a:r>
              <a:rPr lang="en-US" baseline="0" dirty="0" smtClean="0"/>
              <a:t>A couple HVRAs that are conspicuously absent from this list, and tend to show up in risk assessments at finer scales include:</a:t>
            </a:r>
          </a:p>
          <a:p>
            <a:pPr marL="628650" lvl="1" indent="-171450">
              <a:buFont typeface="Arial" panose="020B0604020202020204" pitchFamily="34" charset="0"/>
              <a:buChar char="•"/>
            </a:pPr>
            <a:r>
              <a:rPr lang="en-US" baseline="0" dirty="0" smtClean="0"/>
              <a:t>Habitat for specific species</a:t>
            </a:r>
          </a:p>
          <a:p>
            <a:pPr marL="628650" lvl="1" indent="-171450">
              <a:buFont typeface="Arial" panose="020B0604020202020204" pitchFamily="34" charset="0"/>
              <a:buChar char="•"/>
            </a:pPr>
            <a:r>
              <a:rPr lang="en-US" baseline="0" dirty="0" smtClean="0"/>
              <a:t>Timber resources</a:t>
            </a:r>
          </a:p>
          <a:p>
            <a:pPr marL="628650" lvl="1"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15</a:t>
            </a:fld>
            <a:endParaRPr lang="en-US"/>
          </a:p>
        </p:txBody>
      </p:sp>
    </p:spTree>
    <p:extLst>
      <p:ext uri="{BB962C8B-B14F-4D97-AF65-F5344CB8AC3E}">
        <p14:creationId xmlns:p14="http://schemas.microsoft.com/office/powerpoint/2010/main" val="1150683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16</a:t>
            </a:fld>
            <a:endParaRPr lang="en-US"/>
          </a:p>
        </p:txBody>
      </p:sp>
    </p:spTree>
    <p:extLst>
      <p:ext uri="{BB962C8B-B14F-4D97-AF65-F5344CB8AC3E}">
        <p14:creationId xmlns:p14="http://schemas.microsoft.com/office/powerpoint/2010/main" val="1426818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17</a:t>
            </a:fld>
            <a:endParaRPr lang="en-US"/>
          </a:p>
        </p:txBody>
      </p:sp>
    </p:spTree>
    <p:extLst>
      <p:ext uri="{BB962C8B-B14F-4D97-AF65-F5344CB8AC3E}">
        <p14:creationId xmlns:p14="http://schemas.microsoft.com/office/powerpoint/2010/main" val="2303807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 that spatially these things just take up less area… they are point or line features and their influence on risk is generally fairly limited and spatially restricted</a:t>
            </a:r>
          </a:p>
        </p:txBody>
      </p:sp>
      <p:sp>
        <p:nvSpPr>
          <p:cNvPr id="4" name="Slide Number Placeholder 3"/>
          <p:cNvSpPr>
            <a:spLocks noGrp="1"/>
          </p:cNvSpPr>
          <p:nvPr>
            <p:ph type="sldNum" sz="quarter" idx="10"/>
          </p:nvPr>
        </p:nvSpPr>
        <p:spPr/>
        <p:txBody>
          <a:bodyPr/>
          <a:lstStyle/>
          <a:p>
            <a:fld id="{FC4D293F-286C-400D-8A49-4F24E285C6F4}" type="slidenum">
              <a:rPr lang="en-US" smtClean="0"/>
              <a:t>18</a:t>
            </a:fld>
            <a:endParaRPr lang="en-US"/>
          </a:p>
        </p:txBody>
      </p:sp>
    </p:spTree>
    <p:extLst>
      <p:ext uri="{BB962C8B-B14F-4D97-AF65-F5344CB8AC3E}">
        <p14:creationId xmlns:p14="http://schemas.microsoft.com/office/powerpoint/2010/main" val="3038490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did a lot of work with the Forests to Faucets data… too much to go into here</a:t>
            </a:r>
          </a:p>
        </p:txBody>
      </p:sp>
      <p:sp>
        <p:nvSpPr>
          <p:cNvPr id="4" name="Slide Number Placeholder 3"/>
          <p:cNvSpPr>
            <a:spLocks noGrp="1"/>
          </p:cNvSpPr>
          <p:nvPr>
            <p:ph type="sldNum" sz="quarter" idx="10"/>
          </p:nvPr>
        </p:nvSpPr>
        <p:spPr/>
        <p:txBody>
          <a:bodyPr/>
          <a:lstStyle/>
          <a:p>
            <a:fld id="{FC4D293F-286C-400D-8A49-4F24E285C6F4}" type="slidenum">
              <a:rPr lang="en-US" smtClean="0"/>
              <a:t>19</a:t>
            </a:fld>
            <a:endParaRPr lang="en-US"/>
          </a:p>
        </p:txBody>
      </p:sp>
    </p:spTree>
    <p:extLst>
      <p:ext uri="{BB962C8B-B14F-4D97-AF65-F5344CB8AC3E}">
        <p14:creationId xmlns:p14="http://schemas.microsoft.com/office/powerpoint/2010/main" val="1680910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20</a:t>
            </a:fld>
            <a:endParaRPr lang="en-US"/>
          </a:p>
        </p:txBody>
      </p:sp>
    </p:spTree>
    <p:extLst>
      <p:ext uri="{BB962C8B-B14F-4D97-AF65-F5344CB8AC3E}">
        <p14:creationId xmlns:p14="http://schemas.microsoft.com/office/powerpoint/2010/main" val="127626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21</a:t>
            </a:fld>
            <a:endParaRPr lang="en-US"/>
          </a:p>
        </p:txBody>
      </p:sp>
    </p:spTree>
    <p:extLst>
      <p:ext uri="{BB962C8B-B14F-4D97-AF65-F5344CB8AC3E}">
        <p14:creationId xmlns:p14="http://schemas.microsoft.com/office/powerpoint/2010/main" val="280610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first</a:t>
            </a:r>
            <a:r>
              <a:rPr lang="en-US" altLang="en-US" baseline="0" dirty="0" smtClean="0"/>
              <a:t> Strategic Goal in the FS Strategic Plan is to “Sustain our Nation’s Forests and Grasslands”.  Under that goal, Objective B is to Mitigate wildfire risk.  We asked ourselves, “How can we measure the progress toward that objective?”</a:t>
            </a:r>
          </a:p>
          <a:p>
            <a:r>
              <a:rPr lang="en-US" altLang="en-US" baseline="0" dirty="0" smtClean="0"/>
              <a:t>Note that “mitigate” specifically means “to make less severe” or to “lessen the gravity of.”  Therefore, we focused on the measuring of the negative effects of wildfire because the positive effects of wildfire are already mitigating the risk and should continue to be encouraged..</a:t>
            </a:r>
            <a:endParaRPr lang="en-US" altLang="en-US" dirty="0" smtClean="0"/>
          </a:p>
          <a:p>
            <a:endParaRPr lang="en-US"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3</a:t>
            </a:fld>
            <a:endParaRPr lang="en-US"/>
          </a:p>
        </p:txBody>
      </p:sp>
    </p:spTree>
    <p:extLst>
      <p:ext uri="{BB962C8B-B14F-4D97-AF65-F5344CB8AC3E}">
        <p14:creationId xmlns:p14="http://schemas.microsoft.com/office/powerpoint/2010/main" val="37076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22</a:t>
            </a:fld>
            <a:endParaRPr lang="en-US"/>
          </a:p>
        </p:txBody>
      </p:sp>
    </p:spTree>
    <p:extLst>
      <p:ext uri="{BB962C8B-B14F-4D97-AF65-F5344CB8AC3E}">
        <p14:creationId xmlns:p14="http://schemas.microsoft.com/office/powerpoint/2010/main" val="4176033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23</a:t>
            </a:fld>
            <a:endParaRPr lang="en-US"/>
          </a:p>
        </p:txBody>
      </p:sp>
    </p:spTree>
    <p:extLst>
      <p:ext uri="{BB962C8B-B14F-4D97-AF65-F5344CB8AC3E}">
        <p14:creationId xmlns:p14="http://schemas.microsoft.com/office/powerpoint/2010/main" val="2795805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24</a:t>
            </a:fld>
            <a:endParaRPr lang="en-US"/>
          </a:p>
        </p:txBody>
      </p:sp>
    </p:spTree>
    <p:extLst>
      <p:ext uri="{BB962C8B-B14F-4D97-AF65-F5344CB8AC3E}">
        <p14:creationId xmlns:p14="http://schemas.microsoft.com/office/powerpoint/2010/main" val="238709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25</a:t>
            </a:fld>
            <a:endParaRPr lang="en-US"/>
          </a:p>
        </p:txBody>
      </p:sp>
    </p:spTree>
    <p:extLst>
      <p:ext uri="{BB962C8B-B14F-4D97-AF65-F5344CB8AC3E}">
        <p14:creationId xmlns:p14="http://schemas.microsoft.com/office/powerpoint/2010/main" val="844694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26</a:t>
            </a:fld>
            <a:endParaRPr lang="en-US"/>
          </a:p>
        </p:txBody>
      </p:sp>
    </p:spTree>
    <p:extLst>
      <p:ext uri="{BB962C8B-B14F-4D97-AF65-F5344CB8AC3E}">
        <p14:creationId xmlns:p14="http://schemas.microsoft.com/office/powerpoint/2010/main" val="1036677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27</a:t>
            </a:fld>
            <a:endParaRPr lang="en-US"/>
          </a:p>
        </p:txBody>
      </p:sp>
    </p:spTree>
    <p:extLst>
      <p:ext uri="{BB962C8B-B14F-4D97-AF65-F5344CB8AC3E}">
        <p14:creationId xmlns:p14="http://schemas.microsoft.com/office/powerpoint/2010/main" val="2434370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28</a:t>
            </a:fld>
            <a:endParaRPr lang="en-US"/>
          </a:p>
        </p:txBody>
      </p:sp>
    </p:spTree>
    <p:extLst>
      <p:ext uri="{BB962C8B-B14F-4D97-AF65-F5344CB8AC3E}">
        <p14:creationId xmlns:p14="http://schemas.microsoft.com/office/powerpoint/2010/main" val="497754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29</a:t>
            </a:fld>
            <a:endParaRPr lang="en-US"/>
          </a:p>
        </p:txBody>
      </p:sp>
    </p:spTree>
    <p:extLst>
      <p:ext uri="{BB962C8B-B14F-4D97-AF65-F5344CB8AC3E}">
        <p14:creationId xmlns:p14="http://schemas.microsoft.com/office/powerpoint/2010/main" val="526647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30</a:t>
            </a:fld>
            <a:endParaRPr lang="en-US"/>
          </a:p>
        </p:txBody>
      </p:sp>
    </p:spTree>
    <p:extLst>
      <p:ext uri="{BB962C8B-B14F-4D97-AF65-F5344CB8AC3E}">
        <p14:creationId xmlns:p14="http://schemas.microsoft.com/office/powerpoint/2010/main" val="3648085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31</a:t>
            </a:fld>
            <a:endParaRPr lang="en-US"/>
          </a:p>
        </p:txBody>
      </p:sp>
    </p:spTree>
    <p:extLst>
      <p:ext uri="{BB962C8B-B14F-4D97-AF65-F5344CB8AC3E}">
        <p14:creationId xmlns:p14="http://schemas.microsoft.com/office/powerpoint/2010/main" val="2401008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mj-lt"/>
              <a:buNone/>
            </a:pPr>
            <a:endParaRPr lang="en-US" dirty="0" smtClean="0"/>
          </a:p>
        </p:txBody>
      </p:sp>
      <p:sp>
        <p:nvSpPr>
          <p:cNvPr id="4" name="Slide Number Placeholder 3"/>
          <p:cNvSpPr>
            <a:spLocks noGrp="1"/>
          </p:cNvSpPr>
          <p:nvPr>
            <p:ph type="sldNum" sz="quarter" idx="10"/>
          </p:nvPr>
        </p:nvSpPr>
        <p:spPr/>
        <p:txBody>
          <a:bodyPr/>
          <a:lstStyle/>
          <a:p>
            <a:fld id="{7E0A312E-91C4-4729-897C-D3C1A2315837}" type="slidenum">
              <a:rPr lang="en-US" smtClean="0"/>
              <a:pPr/>
              <a:t>4</a:t>
            </a:fld>
            <a:endParaRPr lang="en-US"/>
          </a:p>
        </p:txBody>
      </p:sp>
    </p:spTree>
    <p:extLst>
      <p:ext uri="{BB962C8B-B14F-4D97-AF65-F5344CB8AC3E}">
        <p14:creationId xmlns:p14="http://schemas.microsoft.com/office/powerpoint/2010/main" val="3720816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32</a:t>
            </a:fld>
            <a:endParaRPr lang="en-US"/>
          </a:p>
        </p:txBody>
      </p:sp>
    </p:spTree>
    <p:extLst>
      <p:ext uri="{BB962C8B-B14F-4D97-AF65-F5344CB8AC3E}">
        <p14:creationId xmlns:p14="http://schemas.microsoft.com/office/powerpoint/2010/main" val="3448425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33</a:t>
            </a:fld>
            <a:endParaRPr lang="en-US"/>
          </a:p>
        </p:txBody>
      </p:sp>
    </p:spTree>
    <p:extLst>
      <p:ext uri="{BB962C8B-B14F-4D97-AF65-F5344CB8AC3E}">
        <p14:creationId xmlns:p14="http://schemas.microsoft.com/office/powerpoint/2010/main" val="220257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34</a:t>
            </a:fld>
            <a:endParaRPr lang="en-US"/>
          </a:p>
        </p:txBody>
      </p:sp>
    </p:spTree>
    <p:extLst>
      <p:ext uri="{BB962C8B-B14F-4D97-AF65-F5344CB8AC3E}">
        <p14:creationId xmlns:p14="http://schemas.microsoft.com/office/powerpoint/2010/main" val="2563693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35</a:t>
            </a:fld>
            <a:endParaRPr lang="en-US"/>
          </a:p>
        </p:txBody>
      </p:sp>
    </p:spTree>
    <p:extLst>
      <p:ext uri="{BB962C8B-B14F-4D97-AF65-F5344CB8AC3E}">
        <p14:creationId xmlns:p14="http://schemas.microsoft.com/office/powerpoint/2010/main" val="480534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36</a:t>
            </a:fld>
            <a:endParaRPr lang="en-US"/>
          </a:p>
        </p:txBody>
      </p:sp>
    </p:spTree>
    <p:extLst>
      <p:ext uri="{BB962C8B-B14F-4D97-AF65-F5344CB8AC3E}">
        <p14:creationId xmlns:p14="http://schemas.microsoft.com/office/powerpoint/2010/main" val="2934210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Conditional is useful for response planning</a:t>
            </a:r>
          </a:p>
          <a:p>
            <a:r>
              <a:rPr lang="en-US" sz="1200" baseline="0" dirty="0" smtClean="0"/>
              <a:t>Expected is most useful for about everything else, particularly resource allocation</a:t>
            </a:r>
          </a:p>
          <a:p>
            <a:endParaRPr lang="en-US" sz="1200" baseline="0" dirty="0" smtClean="0"/>
          </a:p>
          <a:p>
            <a:r>
              <a:rPr lang="en-US" dirty="0" smtClean="0"/>
              <a:t>Red bar, Green</a:t>
            </a:r>
            <a:r>
              <a:rPr lang="en-US" baseline="0" dirty="0" smtClean="0"/>
              <a:t> bar, Gray bar.  Our index focuses on the red bars. The index for each region individually (and all regions combined) would be set to 100 as the baseline. The relative size of the red bars is different; it reflects the share of overall “risk” held by each region.</a:t>
            </a:r>
          </a:p>
          <a:p>
            <a:endParaRPr lang="en-US" sz="1200"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37</a:t>
            </a:fld>
            <a:endParaRPr lang="en-US"/>
          </a:p>
        </p:txBody>
      </p:sp>
    </p:spTree>
    <p:extLst>
      <p:ext uri="{BB962C8B-B14F-4D97-AF65-F5344CB8AC3E}">
        <p14:creationId xmlns:p14="http://schemas.microsoft.com/office/powerpoint/2010/main" val="2176458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Conditional is useful for response planning</a:t>
            </a:r>
          </a:p>
          <a:p>
            <a:r>
              <a:rPr lang="en-US" sz="1200" baseline="0" dirty="0" smtClean="0"/>
              <a:t>Expected is most useful for about everything else, particularly resource allocation</a:t>
            </a:r>
          </a:p>
          <a:p>
            <a:endParaRPr lang="en-US" sz="1200" baseline="0" dirty="0" smtClean="0"/>
          </a:p>
          <a:p>
            <a:r>
              <a:rPr lang="en-US" dirty="0" smtClean="0"/>
              <a:t>Red bar, Green</a:t>
            </a:r>
            <a:r>
              <a:rPr lang="en-US" baseline="0" dirty="0" smtClean="0"/>
              <a:t> bar, Gray bar.  Our index focuses on the red bars. The index for each region individually (and all regions combined) would be set to 100 as the baseline. </a:t>
            </a:r>
            <a:r>
              <a:rPr lang="en-US" baseline="0" smtClean="0"/>
              <a:t>The relative size of the red bars is different; it reflects the share of overall “risk” held by each region.</a:t>
            </a:r>
          </a:p>
          <a:p>
            <a:endParaRPr lang="en-US" sz="1200"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38</a:t>
            </a:fld>
            <a:endParaRPr lang="en-US"/>
          </a:p>
        </p:txBody>
      </p:sp>
    </p:spTree>
    <p:extLst>
      <p:ext uri="{BB962C8B-B14F-4D97-AF65-F5344CB8AC3E}">
        <p14:creationId xmlns:p14="http://schemas.microsoft.com/office/powerpoint/2010/main" val="2437634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39</a:t>
            </a:fld>
            <a:endParaRPr lang="en-US"/>
          </a:p>
        </p:txBody>
      </p:sp>
    </p:spTree>
    <p:extLst>
      <p:ext uri="{BB962C8B-B14F-4D97-AF65-F5344CB8AC3E}">
        <p14:creationId xmlns:p14="http://schemas.microsoft.com/office/powerpoint/2010/main" val="1843529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long standing practice</a:t>
            </a:r>
            <a:r>
              <a:rPr lang="en-US" baseline="0" dirty="0" smtClean="0"/>
              <a:t> in economics of using 100 as a baseline value and then tracking changes over time.  </a:t>
            </a:r>
          </a:p>
          <a:p>
            <a:endParaRPr lang="en-US" baseline="0" dirty="0" smtClean="0"/>
          </a:p>
          <a:p>
            <a:r>
              <a:rPr lang="en-US" baseline="0" dirty="0" smtClean="0"/>
              <a:t>The graph on the left depicts how the index could vary independently by region (colored lines) and for all CONUS NFS land combined (thicker black line).</a:t>
            </a:r>
          </a:p>
          <a:p>
            <a:endParaRPr lang="en-US" baseline="0" dirty="0" smtClean="0"/>
          </a:p>
          <a:p>
            <a:r>
              <a:rPr lang="en-US" baseline="0" dirty="0" smtClean="0"/>
              <a:t>The graph on the right depicts the same information from the pie chart on the previous page, stretched out into the future with hypothetical numbers. The top of this chart corresponds to the CONUS NFS line in the left chart.</a:t>
            </a:r>
          </a:p>
        </p:txBody>
      </p:sp>
      <p:sp>
        <p:nvSpPr>
          <p:cNvPr id="4" name="Slide Number Placeholder 3"/>
          <p:cNvSpPr>
            <a:spLocks noGrp="1"/>
          </p:cNvSpPr>
          <p:nvPr>
            <p:ph type="sldNum" sz="quarter" idx="10"/>
          </p:nvPr>
        </p:nvSpPr>
        <p:spPr/>
        <p:txBody>
          <a:bodyPr/>
          <a:lstStyle/>
          <a:p>
            <a:fld id="{7C2DCE22-7485-4BBB-8B13-865F8CC02086}" type="slidenum">
              <a:rPr lang="en-US" smtClean="0"/>
              <a:t>40</a:t>
            </a:fld>
            <a:endParaRPr lang="en-US"/>
          </a:p>
        </p:txBody>
      </p:sp>
    </p:spTree>
    <p:extLst>
      <p:ext uri="{BB962C8B-B14F-4D97-AF65-F5344CB8AC3E}">
        <p14:creationId xmlns:p14="http://schemas.microsoft.com/office/powerpoint/2010/main" val="1008227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baseline="0" dirty="0" smtClean="0">
                <a:latin typeface="Calibri" panose="020F0502020204030204" pitchFamily="34" charset="0"/>
              </a:rPr>
              <a:t>How sensitive is the data to changes?  Management actions? Wildfires? Increase in WUI?  What would it take to change the response function?</a:t>
            </a:r>
          </a:p>
          <a:p>
            <a:pPr marL="171450" indent="-171450">
              <a:buFont typeface="Arial" panose="020B0604020202020204" pitchFamily="34" charset="0"/>
              <a:buChar char="•"/>
            </a:pPr>
            <a:r>
              <a:rPr lang="en-US" sz="1200" baseline="0" dirty="0" smtClean="0"/>
              <a:t>We can track the changes every two years as new veg and fuels data become available.  Are there ways to show annual changes?  Can we update the data to “current” conditions or will we always be 3 to 5 years behind?  How do we represent the value of maintenance treatments that don’t reduce risk, but maintain a desired condition?</a:t>
            </a:r>
          </a:p>
          <a:p>
            <a:pPr marL="171450" indent="-171450">
              <a:buFont typeface="Arial" panose="020B0604020202020204" pitchFamily="34" charset="0"/>
              <a:buChar char="•"/>
            </a:pPr>
            <a:r>
              <a:rPr lang="en-US" sz="1200" baseline="0" dirty="0" smtClean="0"/>
              <a:t>There is a lot of interest in an all-lands map that depicts relative risk across ownerships.</a:t>
            </a:r>
          </a:p>
          <a:p>
            <a:pPr marL="171450" indent="-171450">
              <a:buFont typeface="Arial" panose="020B0604020202020204" pitchFamily="34" charset="0"/>
              <a:buChar char="•"/>
            </a:pPr>
            <a:r>
              <a:rPr lang="en-US" sz="1200" baseline="0" dirty="0" smtClean="0"/>
              <a:t>The index may be useful for other land managers at different summary units like state, BLM district, regional groups of states, etc.</a:t>
            </a:r>
          </a:p>
          <a:p>
            <a:pPr marL="171450" indent="-171450">
              <a:buFont typeface="Arial" panose="020B0604020202020204" pitchFamily="34" charset="0"/>
              <a:buChar char="•"/>
            </a:pPr>
            <a:r>
              <a:rPr lang="en-US" sz="1200" baseline="0" dirty="0" smtClean="0"/>
              <a:t>Our ability to change risk at a site-specific location or across a landscape is not equal.  Some ecosystems respond better to treatments.</a:t>
            </a:r>
          </a:p>
          <a:p>
            <a:endParaRPr lang="en-US" sz="1200"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41</a:t>
            </a:fld>
            <a:endParaRPr lang="en-US"/>
          </a:p>
        </p:txBody>
      </p:sp>
    </p:spTree>
    <p:extLst>
      <p:ext uri="{BB962C8B-B14F-4D97-AF65-F5344CB8AC3E}">
        <p14:creationId xmlns:p14="http://schemas.microsoft.com/office/powerpoint/2010/main" val="149302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overview diagram of the risk assessment process shows the four primary phases of a risk assessment and the various inputs and outputs. It’s useful for structuring the presentation of information that went into this risk assessment. The next set of slides will walk through some of the data and information used in the wildfire simulation and HVRA characterization phases of the assessment and is meant to highlight the variables that ultimately drive the results.</a:t>
            </a:r>
          </a:p>
        </p:txBody>
      </p:sp>
      <p:sp>
        <p:nvSpPr>
          <p:cNvPr id="4" name="Slide Number Placeholder 3"/>
          <p:cNvSpPr>
            <a:spLocks noGrp="1"/>
          </p:cNvSpPr>
          <p:nvPr>
            <p:ph type="sldNum" sz="quarter" idx="10"/>
          </p:nvPr>
        </p:nvSpPr>
        <p:spPr/>
        <p:txBody>
          <a:bodyPr/>
          <a:lstStyle/>
          <a:p>
            <a:fld id="{FC4D293F-286C-400D-8A49-4F24E285C6F4}" type="slidenum">
              <a:rPr lang="en-US" smtClean="0"/>
              <a:t>6</a:t>
            </a:fld>
            <a:endParaRPr lang="en-US"/>
          </a:p>
        </p:txBody>
      </p:sp>
    </p:spTree>
    <p:extLst>
      <p:ext uri="{BB962C8B-B14F-4D97-AF65-F5344CB8AC3E}">
        <p14:creationId xmlns:p14="http://schemas.microsoft.com/office/powerpoint/2010/main" val="2707984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42</a:t>
            </a:fld>
            <a:endParaRPr lang="en-US"/>
          </a:p>
        </p:txBody>
      </p:sp>
    </p:spTree>
    <p:extLst>
      <p:ext uri="{BB962C8B-B14F-4D97-AF65-F5344CB8AC3E}">
        <p14:creationId xmlns:p14="http://schemas.microsoft.com/office/powerpoint/2010/main" val="3495210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err="1" smtClean="0"/>
              <a:t>FSim</a:t>
            </a:r>
            <a:r>
              <a:rPr lang="en-US" baseline="0" dirty="0" smtClean="0"/>
              <a:t> is run separately in each of 128 “</a:t>
            </a:r>
            <a:r>
              <a:rPr lang="en-US" baseline="0" dirty="0" err="1" smtClean="0"/>
              <a:t>pyromes</a:t>
            </a:r>
            <a:r>
              <a:rPr lang="en-US" baseline="0" dirty="0" smtClean="0"/>
              <a:t>” or modeling regions across the country, then results are mosaicked together</a:t>
            </a:r>
          </a:p>
          <a:p>
            <a:pPr marL="171450" indent="-171450">
              <a:buFont typeface="Arial" panose="020B0604020202020204" pitchFamily="34" charset="0"/>
              <a:buChar char="•"/>
            </a:pPr>
            <a:r>
              <a:rPr lang="en-US" baseline="0" dirty="0" smtClean="0"/>
              <a:t>In each </a:t>
            </a:r>
            <a:r>
              <a:rPr lang="en-US" baseline="0" dirty="0" err="1" smtClean="0"/>
              <a:t>pyrome</a:t>
            </a:r>
            <a:r>
              <a:rPr lang="en-US" baseline="0" dirty="0" smtClean="0"/>
              <a:t>, </a:t>
            </a:r>
            <a:r>
              <a:rPr lang="en-US" baseline="0" dirty="0" err="1" smtClean="0"/>
              <a:t>FSim</a:t>
            </a:r>
            <a:r>
              <a:rPr lang="en-US" baseline="0" dirty="0" smtClean="0"/>
              <a:t> is run with 20,000 or more fire season iterations across all statistically-possible weather scenarios</a:t>
            </a:r>
          </a:p>
          <a:p>
            <a:pPr marL="171450" indent="-171450">
              <a:buFont typeface="Arial" panose="020B0604020202020204" pitchFamily="34" charset="0"/>
              <a:buChar char="•"/>
            </a:pPr>
            <a:r>
              <a:rPr lang="en-US" baseline="0" dirty="0" smtClean="0"/>
              <a:t>Outputs represent a big-picture, long-term, strategic view… not any specific fire season</a:t>
            </a:r>
          </a:p>
        </p:txBody>
      </p:sp>
      <p:sp>
        <p:nvSpPr>
          <p:cNvPr id="4" name="Slide Number Placeholder 3"/>
          <p:cNvSpPr>
            <a:spLocks noGrp="1"/>
          </p:cNvSpPr>
          <p:nvPr>
            <p:ph type="sldNum" sz="quarter" idx="10"/>
          </p:nvPr>
        </p:nvSpPr>
        <p:spPr/>
        <p:txBody>
          <a:bodyPr/>
          <a:lstStyle/>
          <a:p>
            <a:fld id="{FC4D293F-286C-400D-8A49-4F24E285C6F4}" type="slidenum">
              <a:rPr lang="en-US" smtClean="0"/>
              <a:t>7</a:t>
            </a:fld>
            <a:endParaRPr lang="en-US"/>
          </a:p>
        </p:txBody>
      </p:sp>
    </p:spTree>
    <p:extLst>
      <p:ext uri="{BB962C8B-B14F-4D97-AF65-F5344CB8AC3E}">
        <p14:creationId xmlns:p14="http://schemas.microsoft.com/office/powerpoint/2010/main" val="3592227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we go through the slides of FLPs, pay close attention to where we have the highest probability of high flame lengths… these are almost always the areas that end up having the highest NVC (or “risk”) values in the results.</a:t>
            </a:r>
          </a:p>
        </p:txBody>
      </p:sp>
      <p:sp>
        <p:nvSpPr>
          <p:cNvPr id="4" name="Slide Number Placeholder 3"/>
          <p:cNvSpPr>
            <a:spLocks noGrp="1"/>
          </p:cNvSpPr>
          <p:nvPr>
            <p:ph type="sldNum" sz="quarter" idx="10"/>
          </p:nvPr>
        </p:nvSpPr>
        <p:spPr/>
        <p:txBody>
          <a:bodyPr/>
          <a:lstStyle/>
          <a:p>
            <a:fld id="{FC4D293F-286C-400D-8A49-4F24E285C6F4}" type="slidenum">
              <a:rPr lang="en-US" smtClean="0"/>
              <a:t>8</a:t>
            </a:fld>
            <a:endParaRPr lang="en-US"/>
          </a:p>
        </p:txBody>
      </p:sp>
    </p:spTree>
    <p:extLst>
      <p:ext uri="{BB962C8B-B14F-4D97-AF65-F5344CB8AC3E}">
        <p14:creationId xmlns:p14="http://schemas.microsoft.com/office/powerpoint/2010/main" val="114558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we go through the slides of FLPs, pay close attention to where we have the highest probability of high flame lengths… these are almost always the areas that end up having the highest NVC (or “risk”) values in the results.</a:t>
            </a:r>
          </a:p>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9</a:t>
            </a:fld>
            <a:endParaRPr lang="en-US"/>
          </a:p>
        </p:txBody>
      </p:sp>
    </p:spTree>
    <p:extLst>
      <p:ext uri="{BB962C8B-B14F-4D97-AF65-F5344CB8AC3E}">
        <p14:creationId xmlns:p14="http://schemas.microsoft.com/office/powerpoint/2010/main" val="349744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we go through the slides of FLPs, pay close attention to where we have the highest probability of high flame lengths… these are almost always the areas that end up having the highest NVC (or “risk”) values in the results.</a:t>
            </a:r>
          </a:p>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10</a:t>
            </a:fld>
            <a:endParaRPr lang="en-US"/>
          </a:p>
        </p:txBody>
      </p:sp>
    </p:spTree>
    <p:extLst>
      <p:ext uri="{BB962C8B-B14F-4D97-AF65-F5344CB8AC3E}">
        <p14:creationId xmlns:p14="http://schemas.microsoft.com/office/powerpoint/2010/main" val="2758719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we go through the slides of FLPs, pay close attention to where we have the highest probability of high flame lengths… these are almost always the areas that end up having the highest NVC (or “risk”) values in the results.</a:t>
            </a:r>
          </a:p>
          <a:p>
            <a:endParaRPr lang="en-US" baseline="0" dirty="0" smtClean="0"/>
          </a:p>
        </p:txBody>
      </p:sp>
      <p:sp>
        <p:nvSpPr>
          <p:cNvPr id="4" name="Slide Number Placeholder 3"/>
          <p:cNvSpPr>
            <a:spLocks noGrp="1"/>
          </p:cNvSpPr>
          <p:nvPr>
            <p:ph type="sldNum" sz="quarter" idx="10"/>
          </p:nvPr>
        </p:nvSpPr>
        <p:spPr/>
        <p:txBody>
          <a:bodyPr/>
          <a:lstStyle/>
          <a:p>
            <a:fld id="{FC4D293F-286C-400D-8A49-4F24E285C6F4}" type="slidenum">
              <a:rPr lang="en-US" smtClean="0"/>
              <a:t>11</a:t>
            </a:fld>
            <a:endParaRPr lang="en-US"/>
          </a:p>
        </p:txBody>
      </p:sp>
    </p:spTree>
    <p:extLst>
      <p:ext uri="{BB962C8B-B14F-4D97-AF65-F5344CB8AC3E}">
        <p14:creationId xmlns:p14="http://schemas.microsoft.com/office/powerpoint/2010/main" val="3675967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1427CB70-553F-41E2-8ACB-F7D78E69A5E7}" type="datetimeFigureOut">
              <a:rPr lang="en-US" smtClean="0"/>
              <a:t>11/2/2017</a:t>
            </a:fld>
            <a:endParaRPr lang="en-US" dirty="0"/>
          </a:p>
        </p:txBody>
      </p:sp>
      <p:sp>
        <p:nvSpPr>
          <p:cNvPr id="23" name="Slide Number Placeholder 22"/>
          <p:cNvSpPr>
            <a:spLocks noGrp="1"/>
          </p:cNvSpPr>
          <p:nvPr>
            <p:ph type="sldNum" sz="quarter" idx="11"/>
          </p:nvPr>
        </p:nvSpPr>
        <p:spPr/>
        <p:txBody>
          <a:bodyPr/>
          <a:lstStyle/>
          <a:p>
            <a:fld id="{01D34BCC-3EB2-4B27-A2A2-43C11445DF47}" type="slidenum">
              <a:rPr lang="en-US" smtClean="0"/>
              <a:t>‹#›</a:t>
            </a:fld>
            <a:endParaRPr lang="en-US" dirty="0"/>
          </a:p>
        </p:txBody>
      </p:sp>
      <p:sp>
        <p:nvSpPr>
          <p:cNvPr id="24" name="Footer Placeholder 23"/>
          <p:cNvSpPr>
            <a:spLocks noGrp="1"/>
          </p:cNvSpPr>
          <p:nvPr>
            <p:ph type="ftr" sz="quarter" idx="12"/>
          </p:nvPr>
        </p:nvSpPr>
        <p:spPr/>
        <p:txBody>
          <a:bodyPr/>
          <a:lstStyle/>
          <a:p>
            <a:endParaRPr lang="en-US" dirty="0"/>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27CB70-553F-41E2-8ACB-F7D78E69A5E7}" type="datetimeFigureOut">
              <a:rPr lang="en-US" smtClean="0"/>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D34BCC-3EB2-4B27-A2A2-43C11445DF4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27CB70-553F-41E2-8ACB-F7D78E69A5E7}" type="datetimeFigureOut">
              <a:rPr lang="en-US" smtClean="0"/>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D34BCC-3EB2-4B27-A2A2-43C11445DF47}"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1427CB70-553F-41E2-8ACB-F7D78E69A5E7}" type="datetimeFigureOut">
              <a:rPr lang="en-US" smtClean="0"/>
              <a:t>11/2/2017</a:t>
            </a:fld>
            <a:endParaRPr lang="en-US" dirty="0"/>
          </a:p>
        </p:txBody>
      </p:sp>
      <p:sp>
        <p:nvSpPr>
          <p:cNvPr id="19" name="Slide Number Placeholder 18"/>
          <p:cNvSpPr>
            <a:spLocks noGrp="1"/>
          </p:cNvSpPr>
          <p:nvPr>
            <p:ph type="sldNum" sz="quarter" idx="15"/>
          </p:nvPr>
        </p:nvSpPr>
        <p:spPr/>
        <p:txBody>
          <a:bodyPr/>
          <a:lstStyle/>
          <a:p>
            <a:fld id="{01D34BCC-3EB2-4B27-A2A2-43C11445DF47}" type="slidenum">
              <a:rPr lang="en-US" smtClean="0"/>
              <a:t>‹#›</a:t>
            </a:fld>
            <a:endParaRPr lang="en-US" dirty="0"/>
          </a:p>
        </p:txBody>
      </p:sp>
      <p:sp>
        <p:nvSpPr>
          <p:cNvPr id="21" name="Footer Placeholder 20"/>
          <p:cNvSpPr>
            <a:spLocks noGrp="1"/>
          </p:cNvSpPr>
          <p:nvPr>
            <p:ph type="ftr" sz="quarter" idx="16"/>
          </p:nvPr>
        </p:nvSpPr>
        <p:spPr/>
        <p:txBody>
          <a:bodyPr/>
          <a:lstStyle/>
          <a:p>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1427CB70-553F-41E2-8ACB-F7D78E69A5E7}" type="datetimeFigureOut">
              <a:rPr lang="en-US" smtClean="0"/>
              <a:t>11/2/2017</a:t>
            </a:fld>
            <a:endParaRPr lang="en-US" dirty="0"/>
          </a:p>
        </p:txBody>
      </p:sp>
      <p:sp>
        <p:nvSpPr>
          <p:cNvPr id="20" name="Slide Number Placeholder 19"/>
          <p:cNvSpPr>
            <a:spLocks noGrp="1"/>
          </p:cNvSpPr>
          <p:nvPr>
            <p:ph type="sldNum" sz="quarter" idx="11"/>
          </p:nvPr>
        </p:nvSpPr>
        <p:spPr/>
        <p:txBody>
          <a:bodyPr/>
          <a:lstStyle/>
          <a:p>
            <a:fld id="{01D34BCC-3EB2-4B27-A2A2-43C11445DF47}" type="slidenum">
              <a:rPr lang="en-US" smtClean="0"/>
              <a:t>‹#›</a:t>
            </a:fld>
            <a:endParaRPr lang="en-US" dirty="0"/>
          </a:p>
        </p:txBody>
      </p:sp>
      <p:sp>
        <p:nvSpPr>
          <p:cNvPr id="21" name="Footer Placeholder 20"/>
          <p:cNvSpPr>
            <a:spLocks noGrp="1"/>
          </p:cNvSpPr>
          <p:nvPr>
            <p:ph type="ftr" sz="quarter" idx="12"/>
          </p:nvPr>
        </p:nvSpPr>
        <p:spPr/>
        <p:txBody>
          <a:bodyPr/>
          <a:lstStyle/>
          <a:p>
            <a:endParaRPr lang="en-US" dirty="0"/>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1427CB70-553F-41E2-8ACB-F7D78E69A5E7}" type="datetimeFigureOut">
              <a:rPr lang="en-US" smtClean="0"/>
              <a:t>11/2/2017</a:t>
            </a:fld>
            <a:endParaRPr lang="en-US" dirty="0"/>
          </a:p>
        </p:txBody>
      </p:sp>
      <p:sp>
        <p:nvSpPr>
          <p:cNvPr id="25" name="Slide Number Placeholder 24"/>
          <p:cNvSpPr>
            <a:spLocks noGrp="1"/>
          </p:cNvSpPr>
          <p:nvPr>
            <p:ph type="sldNum" sz="quarter" idx="16"/>
          </p:nvPr>
        </p:nvSpPr>
        <p:spPr/>
        <p:txBody>
          <a:bodyPr/>
          <a:lstStyle/>
          <a:p>
            <a:fld id="{01D34BCC-3EB2-4B27-A2A2-43C11445DF47}" type="slidenum">
              <a:rPr lang="en-US" smtClean="0"/>
              <a:t>‹#›</a:t>
            </a:fld>
            <a:endParaRPr lang="en-US" dirty="0"/>
          </a:p>
        </p:txBody>
      </p:sp>
      <p:sp>
        <p:nvSpPr>
          <p:cNvPr id="26" name="Footer Placeholder 25"/>
          <p:cNvSpPr>
            <a:spLocks noGrp="1"/>
          </p:cNvSpPr>
          <p:nvPr>
            <p:ph type="ftr" sz="quarter" idx="17"/>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1427CB70-553F-41E2-8ACB-F7D78E69A5E7}" type="datetimeFigureOut">
              <a:rPr lang="en-US" smtClean="0"/>
              <a:t>11/2/2017</a:t>
            </a:fld>
            <a:endParaRPr lang="en-US" dirty="0"/>
          </a:p>
        </p:txBody>
      </p:sp>
      <p:sp>
        <p:nvSpPr>
          <p:cNvPr id="24" name="Slide Number Placeholder 23"/>
          <p:cNvSpPr>
            <a:spLocks noGrp="1"/>
          </p:cNvSpPr>
          <p:nvPr>
            <p:ph type="sldNum" sz="quarter" idx="17"/>
          </p:nvPr>
        </p:nvSpPr>
        <p:spPr/>
        <p:txBody>
          <a:bodyPr/>
          <a:lstStyle/>
          <a:p>
            <a:fld id="{01D34BCC-3EB2-4B27-A2A2-43C11445DF47}" type="slidenum">
              <a:rPr lang="en-US" smtClean="0"/>
              <a:t>‹#›</a:t>
            </a:fld>
            <a:endParaRPr lang="en-US" dirty="0"/>
          </a:p>
        </p:txBody>
      </p:sp>
      <p:sp>
        <p:nvSpPr>
          <p:cNvPr id="29" name="Footer Placeholder 28"/>
          <p:cNvSpPr>
            <a:spLocks noGrp="1"/>
          </p:cNvSpPr>
          <p:nvPr>
            <p:ph type="ftr" sz="quarter" idx="18"/>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10"/>
          <p:cNvSpPr>
            <a:spLocks noGrp="1"/>
          </p:cNvSpPr>
          <p:nvPr>
            <p:ph type="dt" sz="half" idx="10"/>
          </p:nvPr>
        </p:nvSpPr>
        <p:spPr/>
        <p:txBody>
          <a:bodyPr/>
          <a:lstStyle/>
          <a:p>
            <a:fld id="{1427CB70-553F-41E2-8ACB-F7D78E69A5E7}" type="datetimeFigureOut">
              <a:rPr lang="en-US" smtClean="0"/>
              <a:t>11/2/2017</a:t>
            </a:fld>
            <a:endParaRPr lang="en-US" dirty="0"/>
          </a:p>
        </p:txBody>
      </p:sp>
      <p:sp>
        <p:nvSpPr>
          <p:cNvPr id="14" name="Slide Number Placeholder 13"/>
          <p:cNvSpPr>
            <a:spLocks noGrp="1"/>
          </p:cNvSpPr>
          <p:nvPr>
            <p:ph type="sldNum" sz="quarter" idx="11"/>
          </p:nvPr>
        </p:nvSpPr>
        <p:spPr/>
        <p:txBody>
          <a:bodyPr/>
          <a:lstStyle/>
          <a:p>
            <a:fld id="{01D34BCC-3EB2-4B27-A2A2-43C11445DF47}" type="slidenum">
              <a:rPr lang="en-US" smtClean="0"/>
              <a:t>‹#›</a:t>
            </a:fld>
            <a:endParaRPr lang="en-US" dirty="0"/>
          </a:p>
        </p:txBody>
      </p:sp>
      <p:sp>
        <p:nvSpPr>
          <p:cNvPr id="18" name="Footer Placeholder 17"/>
          <p:cNvSpPr>
            <a:spLocks noGrp="1"/>
          </p:cNvSpPr>
          <p:nvPr>
            <p:ph type="ftr" sz="quarter" idx="12"/>
          </p:nvPr>
        </p:nvSpPr>
        <p:spPr/>
        <p:txBody>
          <a:bodyPr/>
          <a:lstStyle/>
          <a:p>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p:cNvSpPr>
            <a:spLocks noGrp="1"/>
          </p:cNvSpPr>
          <p:nvPr>
            <p:ph type="dt" sz="half" idx="10"/>
          </p:nvPr>
        </p:nvSpPr>
        <p:spPr/>
        <p:txBody>
          <a:bodyPr/>
          <a:lstStyle/>
          <a:p>
            <a:fld id="{1427CB70-553F-41E2-8ACB-F7D78E69A5E7}" type="datetimeFigureOut">
              <a:rPr lang="en-US" smtClean="0"/>
              <a:t>11/2/2017</a:t>
            </a:fld>
            <a:endParaRPr lang="en-US" dirty="0"/>
          </a:p>
        </p:txBody>
      </p:sp>
      <p:sp>
        <p:nvSpPr>
          <p:cNvPr id="12" name="Slide Number Placeholder 11"/>
          <p:cNvSpPr>
            <a:spLocks noGrp="1"/>
          </p:cNvSpPr>
          <p:nvPr>
            <p:ph type="sldNum" sz="quarter" idx="11"/>
          </p:nvPr>
        </p:nvSpPr>
        <p:spPr/>
        <p:txBody>
          <a:bodyPr/>
          <a:lstStyle/>
          <a:p>
            <a:fld id="{01D34BCC-3EB2-4B27-A2A2-43C11445DF47}" type="slidenum">
              <a:rPr lang="en-US" smtClean="0"/>
              <a:t>‹#›</a:t>
            </a:fld>
            <a:endParaRPr lang="en-US" dirty="0"/>
          </a:p>
        </p:txBody>
      </p:sp>
      <p:sp>
        <p:nvSpPr>
          <p:cNvPr id="13" name="Footer Placeholder 12"/>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1427CB70-553F-41E2-8ACB-F7D78E69A5E7}" type="datetimeFigureOut">
              <a:rPr lang="en-US" smtClean="0"/>
              <a:t>11/2/2017</a:t>
            </a:fld>
            <a:endParaRPr lang="en-US" dirty="0"/>
          </a:p>
        </p:txBody>
      </p:sp>
      <p:sp>
        <p:nvSpPr>
          <p:cNvPr id="18" name="Slide Number Placeholder 17"/>
          <p:cNvSpPr>
            <a:spLocks noGrp="1"/>
          </p:cNvSpPr>
          <p:nvPr>
            <p:ph type="sldNum" sz="quarter" idx="16"/>
          </p:nvPr>
        </p:nvSpPr>
        <p:spPr/>
        <p:txBody>
          <a:bodyPr/>
          <a:lstStyle/>
          <a:p>
            <a:fld id="{01D34BCC-3EB2-4B27-A2A2-43C11445DF47}" type="slidenum">
              <a:rPr lang="en-US" smtClean="0"/>
              <a:t>‹#›</a:t>
            </a:fld>
            <a:endParaRPr lang="en-US" dirty="0"/>
          </a:p>
        </p:txBody>
      </p:sp>
      <p:sp>
        <p:nvSpPr>
          <p:cNvPr id="20" name="Footer Placeholder 19"/>
          <p:cNvSpPr>
            <a:spLocks noGrp="1"/>
          </p:cNvSpPr>
          <p:nvPr>
            <p:ph type="ftr" sz="quarter" idx="17"/>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1427CB70-553F-41E2-8ACB-F7D78E69A5E7}" type="datetimeFigureOut">
              <a:rPr lang="en-US" smtClean="0"/>
              <a:t>11/2/2017</a:t>
            </a:fld>
            <a:endParaRPr lang="en-US" dirty="0"/>
          </a:p>
        </p:txBody>
      </p:sp>
      <p:sp>
        <p:nvSpPr>
          <p:cNvPr id="20" name="Slide Number Placeholder 19"/>
          <p:cNvSpPr>
            <a:spLocks noGrp="1"/>
          </p:cNvSpPr>
          <p:nvPr>
            <p:ph type="sldNum" sz="quarter" idx="15"/>
          </p:nvPr>
        </p:nvSpPr>
        <p:spPr/>
        <p:txBody>
          <a:bodyPr/>
          <a:lstStyle/>
          <a:p>
            <a:fld id="{01D34BCC-3EB2-4B27-A2A2-43C11445DF47}" type="slidenum">
              <a:rPr lang="en-US" smtClean="0"/>
              <a:t>‹#›</a:t>
            </a:fld>
            <a:endParaRPr lang="en-US" dirty="0"/>
          </a:p>
        </p:txBody>
      </p:sp>
      <p:sp>
        <p:nvSpPr>
          <p:cNvPr id="21" name="Footer Placeholder 20"/>
          <p:cNvSpPr>
            <a:spLocks noGrp="1"/>
          </p:cNvSpPr>
          <p:nvPr>
            <p:ph type="ftr" sz="quarter" idx="16"/>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1427CB70-553F-41E2-8ACB-F7D78E69A5E7}" type="datetimeFigureOut">
              <a:rPr lang="en-US" smtClean="0"/>
              <a:t>11/2/2017</a:t>
            </a:fld>
            <a:endParaRPr lang="en-US" dirty="0"/>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dirty="0"/>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01D34BCC-3EB2-4B27-A2A2-43C11445DF47}"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hyperlink" Target="http://www.treesearch.fs.fed.us/pubs/44720" TargetMode="Externa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30.jpg"/><Relationship Id="rId4" Type="http://schemas.openxmlformats.org/officeDocument/2006/relationships/hyperlink" Target="http://www.treesearch.fs.fed.us/pubs/4472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hyperlink" Target="http://www.fs.fed.us/ecosystemservices/pdf/forests2faucets/F2F_Methods_Final.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usda.gov/oig/webdocs/08601-0004-41.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fs.fed.us/rm/pubs/rmrs_gtr315.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2286000"/>
            <a:ext cx="8410574" cy="537865"/>
          </a:xfrm>
        </p:spPr>
        <p:txBody>
          <a:bodyPr>
            <a:normAutofit/>
          </a:bodyPr>
          <a:lstStyle/>
          <a:p>
            <a:r>
              <a:rPr lang="en-US" sz="2400" b="1" dirty="0" smtClean="0"/>
              <a:t>Overview and Results</a:t>
            </a:r>
            <a:endParaRPr lang="en-US" sz="2400" b="1" dirty="0"/>
          </a:p>
        </p:txBody>
      </p:sp>
      <p:sp>
        <p:nvSpPr>
          <p:cNvPr id="2" name="Title 1"/>
          <p:cNvSpPr>
            <a:spLocks noGrp="1"/>
          </p:cNvSpPr>
          <p:nvPr>
            <p:ph type="title"/>
          </p:nvPr>
        </p:nvSpPr>
        <p:spPr>
          <a:xfrm>
            <a:off x="352426" y="304801"/>
            <a:ext cx="8410574" cy="1905000"/>
          </a:xfrm>
        </p:spPr>
        <p:txBody>
          <a:bodyPr>
            <a:normAutofit/>
          </a:bodyPr>
          <a:lstStyle/>
          <a:p>
            <a:pPr>
              <a:lnSpc>
                <a:spcPct val="90000"/>
              </a:lnSpc>
            </a:pPr>
            <a:r>
              <a:rPr lang="en-US" sz="4400" dirty="0" smtClean="0">
                <a:solidFill>
                  <a:schemeClr val="accent2">
                    <a:lumMod val="75000"/>
                  </a:schemeClr>
                </a:solidFill>
              </a:rPr>
              <a:t>A National </a:t>
            </a:r>
            <a:br>
              <a:rPr lang="en-US" sz="4400" dirty="0" smtClean="0">
                <a:solidFill>
                  <a:schemeClr val="accent2">
                    <a:lumMod val="75000"/>
                  </a:schemeClr>
                </a:solidFill>
              </a:rPr>
            </a:br>
            <a:r>
              <a:rPr lang="en-US" sz="4400" dirty="0" smtClean="0">
                <a:solidFill>
                  <a:schemeClr val="accent2">
                    <a:lumMod val="75000"/>
                  </a:schemeClr>
                </a:solidFill>
              </a:rPr>
              <a:t>Wildfire Risk Assessment for </a:t>
            </a:r>
            <a:br>
              <a:rPr lang="en-US" sz="4400" dirty="0" smtClean="0">
                <a:solidFill>
                  <a:schemeClr val="accent2">
                    <a:lumMod val="75000"/>
                  </a:schemeClr>
                </a:solidFill>
              </a:rPr>
            </a:br>
            <a:r>
              <a:rPr lang="en-US" sz="4400" dirty="0" smtClean="0">
                <a:solidFill>
                  <a:schemeClr val="accent2">
                    <a:lumMod val="75000"/>
                  </a:schemeClr>
                </a:solidFill>
              </a:rPr>
              <a:t>National Forest System Lands</a:t>
            </a:r>
            <a:endParaRPr lang="en-US" sz="4400" dirty="0">
              <a:solidFill>
                <a:schemeClr val="accent2">
                  <a:lumMod val="75000"/>
                </a:schemeClr>
              </a:solidFill>
            </a:endParaRPr>
          </a:p>
        </p:txBody>
      </p:sp>
      <p:sp>
        <p:nvSpPr>
          <p:cNvPr id="5" name="TextBox 4"/>
          <p:cNvSpPr txBox="1"/>
          <p:nvPr/>
        </p:nvSpPr>
        <p:spPr>
          <a:xfrm>
            <a:off x="381000" y="2819400"/>
            <a:ext cx="4191000" cy="646331"/>
          </a:xfrm>
          <a:prstGeom prst="rect">
            <a:avLst/>
          </a:prstGeom>
          <a:noFill/>
        </p:spPr>
        <p:txBody>
          <a:bodyPr wrap="square" rtlCol="0">
            <a:spAutoFit/>
          </a:bodyPr>
          <a:lstStyle/>
          <a:p>
            <a:r>
              <a:rPr lang="en-US" i="1" dirty="0" smtClean="0"/>
              <a:t>Wildland Fire Management RD&amp;A Seminar </a:t>
            </a:r>
            <a:endParaRPr lang="en-US" i="1" dirty="0" smtClean="0"/>
          </a:p>
          <a:p>
            <a:r>
              <a:rPr lang="en-US" i="1" dirty="0" smtClean="0"/>
              <a:t>November </a:t>
            </a:r>
            <a:r>
              <a:rPr lang="en-US" i="1" dirty="0" smtClean="0"/>
              <a:t>2, </a:t>
            </a:r>
            <a:r>
              <a:rPr lang="en-US" i="1" dirty="0" smtClean="0"/>
              <a:t>2017</a:t>
            </a:r>
            <a:endParaRPr lang="en-US" i="1" dirty="0"/>
          </a:p>
        </p:txBody>
      </p:sp>
      <p:sp>
        <p:nvSpPr>
          <p:cNvPr id="6" name="Subtitle 2"/>
          <p:cNvSpPr txBox="1">
            <a:spLocks/>
          </p:cNvSpPr>
          <p:nvPr/>
        </p:nvSpPr>
        <p:spPr>
          <a:xfrm>
            <a:off x="152400" y="4876800"/>
            <a:ext cx="8610600" cy="685800"/>
          </a:xfrm>
          <a:prstGeom prst="rect">
            <a:avLst/>
          </a:prstGeom>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2000" b="0" i="1" kern="1200" cap="none" spc="120" baseline="0">
                <a:solidFill>
                  <a:schemeClr val="tx1"/>
                </a:solidFill>
                <a:latin typeface="+mn-lt"/>
                <a:ea typeface="+mn-ea"/>
                <a:cs typeface="Tahoma" pitchFamily="34" charset="0"/>
              </a:defRPr>
            </a:lvl1pPr>
            <a:lvl2pPr marL="4572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Tahoma" pitchFamily="34" charset="0"/>
              </a:defRPr>
            </a:lvl2pPr>
            <a:lvl3pPr marL="9144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Tahoma" pitchFamily="34" charset="0"/>
              </a:defRPr>
            </a:lvl3pPr>
            <a:lvl4pPr marL="13716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Tahoma" pitchFamily="34" charset="0"/>
              </a:defRPr>
            </a:lvl4pPr>
            <a:lvl5pPr marL="18288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Tahoma" pitchFamily="34" charset="0"/>
              </a:defRPr>
            </a:lvl5pPr>
            <a:lvl6pPr marL="22860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9pPr>
          </a:lstStyle>
          <a:p>
            <a:pPr>
              <a:spcBef>
                <a:spcPts val="600"/>
              </a:spcBef>
            </a:pPr>
            <a:r>
              <a:rPr lang="en-US" sz="1600" b="1" dirty="0" smtClean="0"/>
              <a:t>Greg Dillon, Rocky Mountain Research Station, Fire Modeling Institute</a:t>
            </a:r>
          </a:p>
          <a:p>
            <a:pPr>
              <a:spcBef>
                <a:spcPts val="600"/>
              </a:spcBef>
            </a:pPr>
            <a:r>
              <a:rPr lang="en-US" sz="1600" b="1" dirty="0" smtClean="0"/>
              <a:t>Frank Fay and Jim </a:t>
            </a:r>
            <a:r>
              <a:rPr lang="en-US" sz="1600" b="1" dirty="0" err="1" smtClean="0"/>
              <a:t>Menakis</a:t>
            </a:r>
            <a:r>
              <a:rPr lang="en-US" sz="1600" b="1" dirty="0" smtClean="0"/>
              <a:t>, Washington Office, Fire and Aviation Management</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5875778"/>
            <a:ext cx="3048000" cy="707923"/>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9384"/>
          <a:stretch/>
        </p:blipFill>
        <p:spPr>
          <a:xfrm>
            <a:off x="406879" y="5768961"/>
            <a:ext cx="762000" cy="868464"/>
          </a:xfrm>
          <a:prstGeom prst="rect">
            <a:avLst/>
          </a:prstGeom>
        </p:spPr>
      </p:pic>
      <p:pic>
        <p:nvPicPr>
          <p:cNvPr id="8" name="Picture 7" descr="fam_logo_xlg_2_tri%20copy"/>
          <p:cNvPicPr/>
          <p:nvPr/>
        </p:nvPicPr>
        <p:blipFill>
          <a:blip r:embed="rId4" cstate="print">
            <a:clrChange>
              <a:clrFrom>
                <a:srgbClr val="FEFEFE"/>
              </a:clrFrom>
              <a:clrTo>
                <a:srgbClr val="FEFEFE">
                  <a:alpha val="0"/>
                </a:srgbClr>
              </a:clrTo>
            </a:clrChange>
          </a:blip>
          <a:srcRect/>
          <a:stretch>
            <a:fillRect/>
          </a:stretch>
        </p:blipFill>
        <p:spPr bwMode="auto">
          <a:xfrm>
            <a:off x="6096001" y="5843361"/>
            <a:ext cx="831849" cy="805179"/>
          </a:xfrm>
          <a:prstGeom prst="rect">
            <a:avLst/>
          </a:prstGeom>
          <a:noFill/>
          <a:ln w="9525">
            <a:noFill/>
            <a:miter lim="800000"/>
            <a:headEnd/>
            <a:tailEnd/>
          </a:ln>
        </p:spPr>
      </p:pic>
      <p:pic>
        <p:nvPicPr>
          <p:cNvPr id="9" name="Picture 2" descr="F:\fmi\logos\FMI_Squa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594360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3550" y="5889429"/>
            <a:ext cx="1009668" cy="747996"/>
          </a:xfrm>
          <a:prstGeom prst="rect">
            <a:avLst/>
          </a:prstGeom>
        </p:spPr>
      </p:pic>
    </p:spTree>
    <p:extLst>
      <p:ext uri="{BB962C8B-B14F-4D97-AF65-F5344CB8AC3E}">
        <p14:creationId xmlns:p14="http://schemas.microsoft.com/office/powerpoint/2010/main" val="3727178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9046" y="2295360"/>
            <a:ext cx="6930907" cy="43996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5509300"/>
            <a:ext cx="962385" cy="935275"/>
          </a:xfrm>
          <a:prstGeom prst="rect">
            <a:avLst/>
          </a:prstGeom>
        </p:spPr>
      </p:pic>
      <p:sp>
        <p:nvSpPr>
          <p:cNvPr id="9" name="Rounded Rectangle 8"/>
          <p:cNvSpPr/>
          <p:nvPr/>
        </p:nvSpPr>
        <p:spPr>
          <a:xfrm>
            <a:off x="762000" y="990600"/>
            <a:ext cx="4572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2590800" y="609600"/>
            <a:ext cx="62484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a:r>
              <a:rPr lang="en-US" dirty="0" smtClean="0">
                <a:solidFill>
                  <a:schemeClr val="tx1">
                    <a:lumMod val="95000"/>
                    <a:lumOff val="5000"/>
                  </a:schemeClr>
                </a:solidFill>
              </a:rPr>
              <a:t>Conditional Flame </a:t>
            </a:r>
            <a:r>
              <a:rPr lang="en-US" dirty="0">
                <a:solidFill>
                  <a:schemeClr val="tx1">
                    <a:lumMod val="95000"/>
                    <a:lumOff val="5000"/>
                  </a:schemeClr>
                </a:solidFill>
              </a:rPr>
              <a:t>Length Probabilities (FLPs</a:t>
            </a:r>
            <a:r>
              <a:rPr lang="en-US" dirty="0" smtClean="0">
                <a:solidFill>
                  <a:schemeClr val="tx1">
                    <a:lumMod val="95000"/>
                    <a:lumOff val="5000"/>
                  </a:schemeClr>
                </a:solidFill>
              </a:rPr>
              <a:t>)</a:t>
            </a:r>
          </a:p>
          <a:p>
            <a:pPr marL="622300" lvl="1" fontAlgn="auto">
              <a:spcAft>
                <a:spcPts val="0"/>
              </a:spcAft>
            </a:pPr>
            <a:r>
              <a:rPr lang="en-US" sz="1800" dirty="0" smtClean="0">
                <a:solidFill>
                  <a:schemeClr val="tx1">
                    <a:lumMod val="95000"/>
                    <a:lumOff val="5000"/>
                  </a:schemeClr>
                </a:solidFill>
              </a:rPr>
              <a:t>Same simulations that generate burn probability</a:t>
            </a:r>
            <a:endParaRPr lang="en-US" sz="2400" dirty="0" smtClean="0">
              <a:solidFill>
                <a:schemeClr val="tx1">
                  <a:lumMod val="95000"/>
                  <a:lumOff val="5000"/>
                </a:schemeClr>
              </a:solidFill>
            </a:endParaRPr>
          </a:p>
          <a:p>
            <a:pPr marL="622300" lvl="1" fontAlgn="auto">
              <a:spcAft>
                <a:spcPts val="0"/>
              </a:spcAft>
            </a:pPr>
            <a:r>
              <a:rPr lang="en-US" sz="1800" dirty="0" smtClean="0">
                <a:solidFill>
                  <a:schemeClr val="tx1">
                    <a:lumMod val="95000"/>
                    <a:lumOff val="5000"/>
                  </a:schemeClr>
                </a:solidFill>
              </a:rPr>
              <a:t>Flame Lengths grouped into 6 Fire Intensity Levels (FILs)</a:t>
            </a:r>
          </a:p>
          <a:p>
            <a:pPr marL="622300" lvl="1" fontAlgn="auto">
              <a:spcBef>
                <a:spcPts val="0"/>
              </a:spcBef>
              <a:spcAft>
                <a:spcPts val="0"/>
              </a:spcAft>
            </a:pPr>
            <a:r>
              <a:rPr lang="en-US" sz="1800" dirty="0" smtClean="0">
                <a:solidFill>
                  <a:schemeClr val="tx1">
                    <a:lumMod val="95000"/>
                    <a:lumOff val="5000"/>
                  </a:schemeClr>
                </a:solidFill>
              </a:rPr>
              <a:t>Values across all 6 FILs will add to </a:t>
            </a:r>
            <a:r>
              <a:rPr lang="en-US" sz="2400" dirty="0" smtClean="0">
                <a:solidFill>
                  <a:schemeClr val="tx1">
                    <a:lumMod val="95000"/>
                    <a:lumOff val="5000"/>
                  </a:schemeClr>
                </a:solidFill>
              </a:rPr>
              <a:t>1</a:t>
            </a:r>
            <a:r>
              <a:rPr lang="en-US" sz="1800" dirty="0" smtClean="0">
                <a:solidFill>
                  <a:schemeClr val="tx1">
                    <a:lumMod val="95000"/>
                    <a:lumOff val="5000"/>
                  </a:schemeClr>
                </a:solidFill>
              </a:rPr>
              <a:t> for each pixel</a:t>
            </a:r>
          </a:p>
          <a:p>
            <a:pPr marL="622300" lvl="1" fontAlgn="auto">
              <a:spcAft>
                <a:spcPts val="0"/>
              </a:spcAft>
            </a:pPr>
            <a:endParaRPr lang="en-US" sz="1800" dirty="0">
              <a:solidFill>
                <a:schemeClr val="tx1">
                  <a:lumMod val="95000"/>
                  <a:lumOff val="5000"/>
                </a:schemeClr>
              </a:solidFill>
            </a:endParaRPr>
          </a:p>
        </p:txBody>
      </p:sp>
      <p:sp>
        <p:nvSpPr>
          <p:cNvPr id="11"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Wildfire Simulation</a:t>
            </a:r>
            <a:endParaRPr lang="en-US" sz="3200" b="1" dirty="0">
              <a:solidFill>
                <a:schemeClr val="accent2">
                  <a:lumMod val="75000"/>
                </a:schemeClr>
              </a:solidFill>
            </a:endParaRPr>
          </a:p>
        </p:txBody>
      </p:sp>
    </p:spTree>
    <p:extLst>
      <p:ext uri="{BB962C8B-B14F-4D97-AF65-F5344CB8AC3E}">
        <p14:creationId xmlns:p14="http://schemas.microsoft.com/office/powerpoint/2010/main" val="20711216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9046" y="2295360"/>
            <a:ext cx="6930907" cy="43996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5509300"/>
            <a:ext cx="962385" cy="935275"/>
          </a:xfrm>
          <a:prstGeom prst="rect">
            <a:avLst/>
          </a:prstGeom>
        </p:spPr>
      </p:pic>
      <p:sp>
        <p:nvSpPr>
          <p:cNvPr id="9" name="Rounded Rectangle 8"/>
          <p:cNvSpPr/>
          <p:nvPr/>
        </p:nvSpPr>
        <p:spPr>
          <a:xfrm>
            <a:off x="762000" y="990600"/>
            <a:ext cx="4572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2590800" y="609600"/>
            <a:ext cx="62484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a:r>
              <a:rPr lang="en-US" dirty="0" smtClean="0">
                <a:solidFill>
                  <a:schemeClr val="tx1">
                    <a:lumMod val="95000"/>
                    <a:lumOff val="5000"/>
                  </a:schemeClr>
                </a:solidFill>
              </a:rPr>
              <a:t>Conditional Flame </a:t>
            </a:r>
            <a:r>
              <a:rPr lang="en-US" dirty="0">
                <a:solidFill>
                  <a:schemeClr val="tx1">
                    <a:lumMod val="95000"/>
                    <a:lumOff val="5000"/>
                  </a:schemeClr>
                </a:solidFill>
              </a:rPr>
              <a:t>Length Probabilities (FLPs</a:t>
            </a:r>
            <a:r>
              <a:rPr lang="en-US" dirty="0" smtClean="0">
                <a:solidFill>
                  <a:schemeClr val="tx1">
                    <a:lumMod val="95000"/>
                    <a:lumOff val="5000"/>
                  </a:schemeClr>
                </a:solidFill>
              </a:rPr>
              <a:t>)</a:t>
            </a:r>
          </a:p>
          <a:p>
            <a:pPr marL="622300" lvl="1" fontAlgn="auto">
              <a:spcAft>
                <a:spcPts val="0"/>
              </a:spcAft>
            </a:pPr>
            <a:r>
              <a:rPr lang="en-US" sz="1800" dirty="0" smtClean="0">
                <a:solidFill>
                  <a:schemeClr val="tx1">
                    <a:lumMod val="95000"/>
                    <a:lumOff val="5000"/>
                  </a:schemeClr>
                </a:solidFill>
              </a:rPr>
              <a:t>Same simulations that generate burn probability</a:t>
            </a:r>
            <a:endParaRPr lang="en-US" sz="2400" dirty="0" smtClean="0">
              <a:solidFill>
                <a:schemeClr val="tx1">
                  <a:lumMod val="95000"/>
                  <a:lumOff val="5000"/>
                </a:schemeClr>
              </a:solidFill>
            </a:endParaRPr>
          </a:p>
          <a:p>
            <a:pPr marL="622300" lvl="1" fontAlgn="auto">
              <a:spcAft>
                <a:spcPts val="0"/>
              </a:spcAft>
            </a:pPr>
            <a:r>
              <a:rPr lang="en-US" sz="1800" dirty="0" smtClean="0">
                <a:solidFill>
                  <a:schemeClr val="tx1">
                    <a:lumMod val="95000"/>
                    <a:lumOff val="5000"/>
                  </a:schemeClr>
                </a:solidFill>
              </a:rPr>
              <a:t>Flame Lengths grouped into 6 Fire Intensity Levels (FILs)</a:t>
            </a:r>
          </a:p>
          <a:p>
            <a:pPr marL="622300" lvl="1" fontAlgn="auto">
              <a:spcBef>
                <a:spcPts val="0"/>
              </a:spcBef>
              <a:spcAft>
                <a:spcPts val="0"/>
              </a:spcAft>
            </a:pPr>
            <a:r>
              <a:rPr lang="en-US" sz="1800" dirty="0" smtClean="0">
                <a:solidFill>
                  <a:schemeClr val="tx1">
                    <a:lumMod val="95000"/>
                    <a:lumOff val="5000"/>
                  </a:schemeClr>
                </a:solidFill>
              </a:rPr>
              <a:t>Values across all 6 FILs will add to </a:t>
            </a:r>
            <a:r>
              <a:rPr lang="en-US" sz="2400" dirty="0" smtClean="0">
                <a:solidFill>
                  <a:schemeClr val="tx1">
                    <a:lumMod val="95000"/>
                    <a:lumOff val="5000"/>
                  </a:schemeClr>
                </a:solidFill>
              </a:rPr>
              <a:t>1</a:t>
            </a:r>
            <a:r>
              <a:rPr lang="en-US" sz="1800" dirty="0" smtClean="0">
                <a:solidFill>
                  <a:schemeClr val="tx1">
                    <a:lumMod val="95000"/>
                    <a:lumOff val="5000"/>
                  </a:schemeClr>
                </a:solidFill>
              </a:rPr>
              <a:t> for each pixel</a:t>
            </a:r>
          </a:p>
          <a:p>
            <a:pPr marL="622300" lvl="1" fontAlgn="auto">
              <a:spcAft>
                <a:spcPts val="0"/>
              </a:spcAft>
            </a:pPr>
            <a:endParaRPr lang="en-US" sz="1800" dirty="0">
              <a:solidFill>
                <a:schemeClr val="tx1">
                  <a:lumMod val="95000"/>
                  <a:lumOff val="5000"/>
                </a:schemeClr>
              </a:solidFill>
            </a:endParaRPr>
          </a:p>
        </p:txBody>
      </p:sp>
      <p:sp>
        <p:nvSpPr>
          <p:cNvPr id="11"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Wildfire Simulation</a:t>
            </a:r>
            <a:endParaRPr lang="en-US" sz="3200" b="1" dirty="0">
              <a:solidFill>
                <a:schemeClr val="accent2">
                  <a:lumMod val="75000"/>
                </a:schemeClr>
              </a:solidFill>
            </a:endParaRPr>
          </a:p>
        </p:txBody>
      </p:sp>
    </p:spTree>
    <p:extLst>
      <p:ext uri="{BB962C8B-B14F-4D97-AF65-F5344CB8AC3E}">
        <p14:creationId xmlns:p14="http://schemas.microsoft.com/office/powerpoint/2010/main" val="27603457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9046" y="2295360"/>
            <a:ext cx="6930907" cy="43996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5509300"/>
            <a:ext cx="962385" cy="935275"/>
          </a:xfrm>
          <a:prstGeom prst="rect">
            <a:avLst/>
          </a:prstGeom>
        </p:spPr>
      </p:pic>
      <p:sp>
        <p:nvSpPr>
          <p:cNvPr id="9" name="Rounded Rectangle 8"/>
          <p:cNvSpPr/>
          <p:nvPr/>
        </p:nvSpPr>
        <p:spPr>
          <a:xfrm>
            <a:off x="762000" y="990600"/>
            <a:ext cx="4572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2590800" y="609600"/>
            <a:ext cx="62484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a:r>
              <a:rPr lang="en-US" dirty="0" smtClean="0">
                <a:solidFill>
                  <a:schemeClr val="tx1">
                    <a:lumMod val="95000"/>
                    <a:lumOff val="5000"/>
                  </a:schemeClr>
                </a:solidFill>
              </a:rPr>
              <a:t>Conditional Flame </a:t>
            </a:r>
            <a:r>
              <a:rPr lang="en-US" dirty="0">
                <a:solidFill>
                  <a:schemeClr val="tx1">
                    <a:lumMod val="95000"/>
                    <a:lumOff val="5000"/>
                  </a:schemeClr>
                </a:solidFill>
              </a:rPr>
              <a:t>Length Probabilities (FLPs</a:t>
            </a:r>
            <a:r>
              <a:rPr lang="en-US" dirty="0" smtClean="0">
                <a:solidFill>
                  <a:schemeClr val="tx1">
                    <a:lumMod val="95000"/>
                    <a:lumOff val="5000"/>
                  </a:schemeClr>
                </a:solidFill>
              </a:rPr>
              <a:t>)</a:t>
            </a:r>
          </a:p>
          <a:p>
            <a:pPr marL="622300" lvl="1" fontAlgn="auto">
              <a:spcAft>
                <a:spcPts val="0"/>
              </a:spcAft>
            </a:pPr>
            <a:r>
              <a:rPr lang="en-US" sz="1800" dirty="0" smtClean="0">
                <a:solidFill>
                  <a:schemeClr val="tx1">
                    <a:lumMod val="95000"/>
                    <a:lumOff val="5000"/>
                  </a:schemeClr>
                </a:solidFill>
              </a:rPr>
              <a:t>Same simulations that generate burn probability</a:t>
            </a:r>
            <a:endParaRPr lang="en-US" sz="2400" dirty="0" smtClean="0">
              <a:solidFill>
                <a:schemeClr val="tx1">
                  <a:lumMod val="95000"/>
                  <a:lumOff val="5000"/>
                </a:schemeClr>
              </a:solidFill>
            </a:endParaRPr>
          </a:p>
          <a:p>
            <a:pPr marL="622300" lvl="1" fontAlgn="auto">
              <a:spcAft>
                <a:spcPts val="0"/>
              </a:spcAft>
            </a:pPr>
            <a:r>
              <a:rPr lang="en-US" sz="1800" dirty="0" smtClean="0">
                <a:solidFill>
                  <a:schemeClr val="tx1">
                    <a:lumMod val="95000"/>
                    <a:lumOff val="5000"/>
                  </a:schemeClr>
                </a:solidFill>
              </a:rPr>
              <a:t>Flame Lengths grouped into 6 Fire Intensity Levels (FILs)</a:t>
            </a:r>
          </a:p>
          <a:p>
            <a:pPr marL="622300" lvl="1" fontAlgn="auto">
              <a:spcBef>
                <a:spcPts val="0"/>
              </a:spcBef>
              <a:spcAft>
                <a:spcPts val="0"/>
              </a:spcAft>
            </a:pPr>
            <a:r>
              <a:rPr lang="en-US" sz="1800" dirty="0" smtClean="0">
                <a:solidFill>
                  <a:schemeClr val="tx1">
                    <a:lumMod val="95000"/>
                    <a:lumOff val="5000"/>
                  </a:schemeClr>
                </a:solidFill>
              </a:rPr>
              <a:t>Values across all 6 FILs will add to </a:t>
            </a:r>
            <a:r>
              <a:rPr lang="en-US" sz="2400" dirty="0" smtClean="0">
                <a:solidFill>
                  <a:schemeClr val="tx1">
                    <a:lumMod val="95000"/>
                    <a:lumOff val="5000"/>
                  </a:schemeClr>
                </a:solidFill>
              </a:rPr>
              <a:t>1</a:t>
            </a:r>
            <a:r>
              <a:rPr lang="en-US" sz="1800" dirty="0" smtClean="0">
                <a:solidFill>
                  <a:schemeClr val="tx1">
                    <a:lumMod val="95000"/>
                    <a:lumOff val="5000"/>
                  </a:schemeClr>
                </a:solidFill>
              </a:rPr>
              <a:t> for each pixel</a:t>
            </a:r>
          </a:p>
          <a:p>
            <a:pPr marL="622300" lvl="1" fontAlgn="auto">
              <a:spcAft>
                <a:spcPts val="0"/>
              </a:spcAft>
            </a:pPr>
            <a:endParaRPr lang="en-US" sz="1800" dirty="0">
              <a:solidFill>
                <a:schemeClr val="tx1">
                  <a:lumMod val="95000"/>
                  <a:lumOff val="5000"/>
                </a:schemeClr>
              </a:solidFill>
            </a:endParaRPr>
          </a:p>
        </p:txBody>
      </p:sp>
      <p:sp>
        <p:nvSpPr>
          <p:cNvPr id="11"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Wildfire Simulation</a:t>
            </a:r>
            <a:endParaRPr lang="en-US" sz="3200" b="1" dirty="0">
              <a:solidFill>
                <a:schemeClr val="accent2">
                  <a:lumMod val="75000"/>
                </a:schemeClr>
              </a:solidFill>
            </a:endParaRPr>
          </a:p>
        </p:txBody>
      </p:sp>
    </p:spTree>
    <p:extLst>
      <p:ext uri="{BB962C8B-B14F-4D97-AF65-F5344CB8AC3E}">
        <p14:creationId xmlns:p14="http://schemas.microsoft.com/office/powerpoint/2010/main" val="760561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2297173"/>
            <a:ext cx="6934200" cy="439604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5509300"/>
            <a:ext cx="962385" cy="935275"/>
          </a:xfrm>
          <a:prstGeom prst="rect">
            <a:avLst/>
          </a:prstGeom>
        </p:spPr>
      </p:pic>
      <p:sp>
        <p:nvSpPr>
          <p:cNvPr id="9" name="Rounded Rectangle 8"/>
          <p:cNvSpPr/>
          <p:nvPr/>
        </p:nvSpPr>
        <p:spPr>
          <a:xfrm>
            <a:off x="762000" y="990600"/>
            <a:ext cx="4572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2590800" y="609600"/>
            <a:ext cx="62484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a:r>
              <a:rPr lang="en-US" dirty="0" smtClean="0">
                <a:solidFill>
                  <a:schemeClr val="tx1">
                    <a:lumMod val="95000"/>
                    <a:lumOff val="5000"/>
                  </a:schemeClr>
                </a:solidFill>
              </a:rPr>
              <a:t>Conditional Flame </a:t>
            </a:r>
            <a:r>
              <a:rPr lang="en-US" dirty="0">
                <a:solidFill>
                  <a:schemeClr val="tx1">
                    <a:lumMod val="95000"/>
                    <a:lumOff val="5000"/>
                  </a:schemeClr>
                </a:solidFill>
              </a:rPr>
              <a:t>Length Probabilities (FLPs</a:t>
            </a:r>
            <a:r>
              <a:rPr lang="en-US" dirty="0" smtClean="0">
                <a:solidFill>
                  <a:schemeClr val="tx1">
                    <a:lumMod val="95000"/>
                    <a:lumOff val="5000"/>
                  </a:schemeClr>
                </a:solidFill>
              </a:rPr>
              <a:t>)</a:t>
            </a:r>
          </a:p>
          <a:p>
            <a:pPr marL="622300" lvl="1" fontAlgn="auto">
              <a:spcAft>
                <a:spcPts val="0"/>
              </a:spcAft>
            </a:pPr>
            <a:r>
              <a:rPr lang="en-US" sz="1800" dirty="0" smtClean="0">
                <a:solidFill>
                  <a:schemeClr val="tx1">
                    <a:lumMod val="95000"/>
                    <a:lumOff val="5000"/>
                  </a:schemeClr>
                </a:solidFill>
              </a:rPr>
              <a:t>Same simulations that generate burn probability</a:t>
            </a:r>
            <a:endParaRPr lang="en-US" sz="2400" dirty="0" smtClean="0">
              <a:solidFill>
                <a:schemeClr val="tx1">
                  <a:lumMod val="95000"/>
                  <a:lumOff val="5000"/>
                </a:schemeClr>
              </a:solidFill>
            </a:endParaRPr>
          </a:p>
          <a:p>
            <a:pPr marL="622300" lvl="1" fontAlgn="auto">
              <a:spcAft>
                <a:spcPts val="0"/>
              </a:spcAft>
            </a:pPr>
            <a:r>
              <a:rPr lang="en-US" sz="1800" dirty="0" smtClean="0">
                <a:solidFill>
                  <a:schemeClr val="tx1">
                    <a:lumMod val="95000"/>
                    <a:lumOff val="5000"/>
                  </a:schemeClr>
                </a:solidFill>
              </a:rPr>
              <a:t>Flame Lengths grouped into 6 Fire Intensity Levels (FILs)</a:t>
            </a:r>
          </a:p>
          <a:p>
            <a:pPr marL="622300" lvl="1" fontAlgn="auto">
              <a:spcBef>
                <a:spcPts val="0"/>
              </a:spcBef>
              <a:spcAft>
                <a:spcPts val="0"/>
              </a:spcAft>
            </a:pPr>
            <a:r>
              <a:rPr lang="en-US" sz="1800" dirty="0" smtClean="0">
                <a:solidFill>
                  <a:schemeClr val="tx1">
                    <a:lumMod val="95000"/>
                    <a:lumOff val="5000"/>
                  </a:schemeClr>
                </a:solidFill>
              </a:rPr>
              <a:t>Values across all 6 FILs will add to </a:t>
            </a:r>
            <a:r>
              <a:rPr lang="en-US" sz="2400" dirty="0" smtClean="0">
                <a:solidFill>
                  <a:schemeClr val="tx1">
                    <a:lumMod val="95000"/>
                    <a:lumOff val="5000"/>
                  </a:schemeClr>
                </a:solidFill>
              </a:rPr>
              <a:t>1</a:t>
            </a:r>
            <a:r>
              <a:rPr lang="en-US" sz="1800" dirty="0" smtClean="0">
                <a:solidFill>
                  <a:schemeClr val="tx1">
                    <a:lumMod val="95000"/>
                    <a:lumOff val="5000"/>
                  </a:schemeClr>
                </a:solidFill>
              </a:rPr>
              <a:t> for each pixel</a:t>
            </a:r>
          </a:p>
          <a:p>
            <a:pPr marL="622300" lvl="1" fontAlgn="auto">
              <a:spcAft>
                <a:spcPts val="0"/>
              </a:spcAft>
            </a:pPr>
            <a:endParaRPr lang="en-US" sz="1800" dirty="0">
              <a:solidFill>
                <a:schemeClr val="tx1">
                  <a:lumMod val="95000"/>
                  <a:lumOff val="5000"/>
                </a:schemeClr>
              </a:solidFill>
            </a:endParaRPr>
          </a:p>
        </p:txBody>
      </p:sp>
      <p:sp>
        <p:nvSpPr>
          <p:cNvPr id="11"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Wildfire Simulation</a:t>
            </a:r>
            <a:endParaRPr lang="en-US" sz="3200" b="1" dirty="0">
              <a:solidFill>
                <a:schemeClr val="accent2">
                  <a:lumMod val="75000"/>
                </a:schemeClr>
              </a:solidFill>
            </a:endParaRPr>
          </a:p>
        </p:txBody>
      </p:sp>
    </p:spTree>
    <p:extLst>
      <p:ext uri="{BB962C8B-B14F-4D97-AF65-F5344CB8AC3E}">
        <p14:creationId xmlns:p14="http://schemas.microsoft.com/office/powerpoint/2010/main" val="480316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9046" y="2295360"/>
            <a:ext cx="6930907" cy="43996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5562600"/>
            <a:ext cx="1374392" cy="1016562"/>
          </a:xfrm>
          <a:prstGeom prst="rect">
            <a:avLst/>
          </a:prstGeom>
        </p:spPr>
      </p:pic>
      <p:sp>
        <p:nvSpPr>
          <p:cNvPr id="9" name="Rounded Rectangle 8"/>
          <p:cNvSpPr/>
          <p:nvPr/>
        </p:nvSpPr>
        <p:spPr>
          <a:xfrm>
            <a:off x="512064" y="1088136"/>
            <a:ext cx="3048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2590800" y="609600"/>
            <a:ext cx="62484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Conditional Flame Length </a:t>
            </a:r>
          </a:p>
          <a:p>
            <a:pPr marL="622300" lvl="1" fontAlgn="auto">
              <a:spcAft>
                <a:spcPts val="0"/>
              </a:spcAft>
            </a:pPr>
            <a:r>
              <a:rPr lang="en-US" sz="1800" dirty="0" smtClean="0">
                <a:solidFill>
                  <a:schemeClr val="tx1">
                    <a:lumMod val="95000"/>
                    <a:lumOff val="5000"/>
                  </a:schemeClr>
                </a:solidFill>
              </a:rPr>
              <a:t>Calculated from the 6 FLP layers</a:t>
            </a:r>
            <a:endParaRPr lang="en-US" sz="2400" dirty="0" smtClean="0">
              <a:solidFill>
                <a:schemeClr val="tx1">
                  <a:lumMod val="95000"/>
                  <a:lumOff val="5000"/>
                </a:schemeClr>
              </a:solidFill>
            </a:endParaRPr>
          </a:p>
          <a:p>
            <a:pPr marL="622300" lvl="1" fontAlgn="auto">
              <a:spcAft>
                <a:spcPts val="0"/>
              </a:spcAft>
            </a:pPr>
            <a:r>
              <a:rPr lang="en-US" sz="1800" dirty="0" smtClean="0">
                <a:solidFill>
                  <a:schemeClr val="tx1">
                    <a:lumMod val="95000"/>
                    <a:lumOff val="5000"/>
                  </a:schemeClr>
                </a:solidFill>
              </a:rPr>
              <a:t>Represents the average Flame Length for each pixel</a:t>
            </a:r>
          </a:p>
          <a:p>
            <a:pPr marL="622300" lvl="1" fontAlgn="auto">
              <a:spcAft>
                <a:spcPts val="0"/>
              </a:spcAft>
            </a:pPr>
            <a:r>
              <a:rPr lang="en-US" sz="1800" dirty="0" smtClean="0">
                <a:solidFill>
                  <a:schemeClr val="tx1">
                    <a:lumMod val="95000"/>
                    <a:lumOff val="5000"/>
                  </a:schemeClr>
                </a:solidFill>
              </a:rPr>
              <a:t>Use in calculating Wildfire Hazard (BP x CFL)</a:t>
            </a:r>
            <a:endParaRPr lang="en-US" sz="1800" dirty="0">
              <a:solidFill>
                <a:schemeClr val="tx1">
                  <a:lumMod val="95000"/>
                  <a:lumOff val="5000"/>
                </a:schemeClr>
              </a:solidFill>
            </a:endParaRP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Wildfire Simulation</a:t>
            </a:r>
            <a:endParaRPr lang="en-US" sz="3200" b="1" dirty="0">
              <a:solidFill>
                <a:schemeClr val="accent2">
                  <a:lumMod val="75000"/>
                </a:schemeClr>
              </a:solidFill>
            </a:endParaRPr>
          </a:p>
        </p:txBody>
      </p:sp>
    </p:spTree>
    <p:extLst>
      <p:ext uri="{BB962C8B-B14F-4D97-AF65-F5344CB8AC3E}">
        <p14:creationId xmlns:p14="http://schemas.microsoft.com/office/powerpoint/2010/main" val="1776550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9" name="Rounded Rectangle 8"/>
          <p:cNvSpPr/>
          <p:nvPr/>
        </p:nvSpPr>
        <p:spPr>
          <a:xfrm>
            <a:off x="1447800" y="685800"/>
            <a:ext cx="914400" cy="76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2590800" y="609600"/>
            <a:ext cx="62484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Selected resources and assets with available nationally-consistent data</a:t>
            </a: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HVRA Characterization</a:t>
            </a:r>
            <a:endParaRPr lang="en-US" sz="3200" b="1" dirty="0">
              <a:solidFill>
                <a:schemeClr val="accent2">
                  <a:lumMod val="75000"/>
                </a:schemeClr>
              </a:solidFill>
            </a:endParaRPr>
          </a:p>
        </p:txBody>
      </p:sp>
      <p:pic>
        <p:nvPicPr>
          <p:cNvPr id="11" name="Picture 10"/>
          <p:cNvPicPr>
            <a:picLocks noChangeAspect="1"/>
          </p:cNvPicPr>
          <p:nvPr/>
        </p:nvPicPr>
        <p:blipFill rotWithShape="1">
          <a:blip r:embed="rId4"/>
          <a:srcRect t="5616"/>
          <a:stretch/>
        </p:blipFill>
        <p:spPr>
          <a:xfrm>
            <a:off x="2590800" y="1905000"/>
            <a:ext cx="6362700" cy="4797294"/>
          </a:xfrm>
          <a:prstGeom prst="rect">
            <a:avLst/>
          </a:prstGeom>
        </p:spPr>
      </p:pic>
    </p:spTree>
    <p:extLst>
      <p:ext uri="{BB962C8B-B14F-4D97-AF65-F5344CB8AC3E}">
        <p14:creationId xmlns:p14="http://schemas.microsoft.com/office/powerpoint/2010/main" val="2592639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9" name="Rounded Rectangle 8"/>
          <p:cNvSpPr/>
          <p:nvPr/>
        </p:nvSpPr>
        <p:spPr>
          <a:xfrm>
            <a:off x="1447800" y="1066800"/>
            <a:ext cx="381000"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2590800" y="609600"/>
            <a:ext cx="62484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Communities</a:t>
            </a:r>
          </a:p>
          <a:p>
            <a:pPr marL="628650" lvl="1" indent="-228600"/>
            <a:r>
              <a:rPr lang="en-US" sz="1800" dirty="0" smtClean="0">
                <a:solidFill>
                  <a:schemeClr val="tx1">
                    <a:lumMod val="95000"/>
                    <a:lumOff val="5000"/>
                  </a:schemeClr>
                </a:solidFill>
              </a:rPr>
              <a:t>Residentially Developed Populated Areas (RDPA)</a:t>
            </a:r>
          </a:p>
          <a:p>
            <a:pPr marL="628650" lvl="1" indent="-228600"/>
            <a:r>
              <a:rPr lang="en-US" sz="1800" dirty="0" smtClean="0">
                <a:solidFill>
                  <a:schemeClr val="tx1">
                    <a:lumMod val="95000"/>
                    <a:lumOff val="5000"/>
                  </a:schemeClr>
                </a:solidFill>
              </a:rPr>
              <a:t>Developed from </a:t>
            </a:r>
            <a:r>
              <a:rPr lang="en-US" sz="1800" dirty="0" err="1"/>
              <a:t>LandScan</a:t>
            </a:r>
            <a:r>
              <a:rPr lang="en-US" sz="1800" dirty="0"/>
              <a:t> USA</a:t>
            </a:r>
            <a:r>
              <a:rPr lang="en-US" sz="1800" baseline="30000" dirty="0"/>
              <a:t>TM</a:t>
            </a:r>
            <a:r>
              <a:rPr lang="en-US" sz="1800" dirty="0"/>
              <a:t> 2013 population distribution </a:t>
            </a:r>
            <a:r>
              <a:rPr lang="en-US" sz="1800" dirty="0" smtClean="0"/>
              <a:t>dataset (2010 Census)</a:t>
            </a:r>
            <a:endParaRPr lang="en-US" sz="1800" dirty="0" smtClean="0">
              <a:solidFill>
                <a:schemeClr val="tx1">
                  <a:lumMod val="95000"/>
                  <a:lumOff val="5000"/>
                </a:schemeClr>
              </a:solidFill>
            </a:endParaRP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HVRA Characterization</a:t>
            </a:r>
            <a:endParaRPr lang="en-US" sz="3200" b="1" dirty="0">
              <a:solidFill>
                <a:schemeClr val="accent2">
                  <a:lumMod val="7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2259092"/>
            <a:ext cx="7013170" cy="4455562"/>
          </a:xfrm>
          <a:prstGeom prst="rect">
            <a:avLst/>
          </a:prstGeom>
        </p:spPr>
      </p:pic>
      <p:sp>
        <p:nvSpPr>
          <p:cNvPr id="3" name="Rectangle 2"/>
          <p:cNvSpPr/>
          <p:nvPr/>
        </p:nvSpPr>
        <p:spPr>
          <a:xfrm>
            <a:off x="228600" y="6324600"/>
            <a:ext cx="1657313" cy="369332"/>
          </a:xfrm>
          <a:prstGeom prst="rect">
            <a:avLst/>
          </a:prstGeom>
        </p:spPr>
        <p:txBody>
          <a:bodyPr wrap="none">
            <a:spAutoFit/>
          </a:bodyPr>
          <a:lstStyle/>
          <a:p>
            <a:r>
              <a:rPr lang="en-US" dirty="0" smtClean="0">
                <a:hlinkClick r:id="rId5"/>
              </a:rPr>
              <a:t>Haas </a:t>
            </a:r>
            <a:r>
              <a:rPr lang="en-US" dirty="0">
                <a:hlinkClick r:id="rId5"/>
              </a:rPr>
              <a:t>et al. </a:t>
            </a:r>
            <a:r>
              <a:rPr lang="en-US" dirty="0" smtClean="0">
                <a:hlinkClick r:id="rId5"/>
              </a:rPr>
              <a:t>2013</a:t>
            </a:r>
            <a:endParaRPr lang="en-US" dirty="0"/>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26163"/>
          <a:stretch/>
        </p:blipFill>
        <p:spPr>
          <a:xfrm>
            <a:off x="2286000" y="5943600"/>
            <a:ext cx="1304925" cy="527469"/>
          </a:xfrm>
          <a:prstGeom prst="rect">
            <a:avLst/>
          </a:prstGeom>
        </p:spPr>
      </p:pic>
    </p:spTree>
    <p:extLst>
      <p:ext uri="{BB962C8B-B14F-4D97-AF65-F5344CB8AC3E}">
        <p14:creationId xmlns:p14="http://schemas.microsoft.com/office/powerpoint/2010/main" val="2079614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0" name="Content Placeholder 2"/>
          <p:cNvSpPr txBox="1">
            <a:spLocks/>
          </p:cNvSpPr>
          <p:nvPr/>
        </p:nvSpPr>
        <p:spPr>
          <a:xfrm>
            <a:off x="2590800" y="609600"/>
            <a:ext cx="62484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Communities</a:t>
            </a:r>
          </a:p>
          <a:p>
            <a:pPr marL="628650" lvl="1" indent="-228600"/>
            <a:r>
              <a:rPr lang="en-US" sz="1800" dirty="0" smtClean="0">
                <a:solidFill>
                  <a:schemeClr val="tx1">
                    <a:lumMod val="95000"/>
                    <a:lumOff val="5000"/>
                  </a:schemeClr>
                </a:solidFill>
              </a:rPr>
              <a:t>Residentially Developed Populated Areas (RDPA)</a:t>
            </a:r>
          </a:p>
          <a:p>
            <a:pPr marL="628650" lvl="1" indent="-228600"/>
            <a:r>
              <a:rPr lang="en-US" sz="1800" dirty="0" smtClean="0">
                <a:solidFill>
                  <a:schemeClr val="tx1">
                    <a:lumMod val="95000"/>
                    <a:lumOff val="5000"/>
                  </a:schemeClr>
                </a:solidFill>
              </a:rPr>
              <a:t>Included within 5km of FS Ownership</a:t>
            </a:r>
          </a:p>
          <a:p>
            <a:pPr marL="628650" lvl="1" indent="-228600"/>
            <a:r>
              <a:rPr lang="en-US" sz="1800" dirty="0" smtClean="0">
                <a:solidFill>
                  <a:schemeClr val="tx1">
                    <a:lumMod val="95000"/>
                    <a:lumOff val="5000"/>
                  </a:schemeClr>
                </a:solidFill>
              </a:rPr>
              <a:t>Excluded pixels on FS Ownership</a:t>
            </a: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HVRA Characterization</a:t>
            </a:r>
            <a:endParaRPr lang="en-US" sz="3200" b="1" dirty="0">
              <a:solidFill>
                <a:schemeClr val="accent2">
                  <a:lumMod val="75000"/>
                </a:schemeClr>
              </a:solidFill>
            </a:endParaRPr>
          </a:p>
        </p:txBody>
      </p:sp>
      <p:sp>
        <p:nvSpPr>
          <p:cNvPr id="3" name="Rectangle 2"/>
          <p:cNvSpPr/>
          <p:nvPr/>
        </p:nvSpPr>
        <p:spPr>
          <a:xfrm>
            <a:off x="228600" y="6324600"/>
            <a:ext cx="1657313" cy="369332"/>
          </a:xfrm>
          <a:prstGeom prst="rect">
            <a:avLst/>
          </a:prstGeom>
        </p:spPr>
        <p:txBody>
          <a:bodyPr wrap="none">
            <a:spAutoFit/>
          </a:bodyPr>
          <a:lstStyle/>
          <a:p>
            <a:r>
              <a:rPr lang="en-US" dirty="0" smtClean="0">
                <a:hlinkClick r:id="rId4"/>
              </a:rPr>
              <a:t>Haas </a:t>
            </a:r>
            <a:r>
              <a:rPr lang="en-US" dirty="0">
                <a:hlinkClick r:id="rId4"/>
              </a:rPr>
              <a:t>et al. </a:t>
            </a:r>
            <a:r>
              <a:rPr lang="en-US" dirty="0" smtClean="0">
                <a:hlinkClick r:id="rId4"/>
              </a:rPr>
              <a:t>2013</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2133600"/>
            <a:ext cx="4473695" cy="4568762"/>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26163"/>
          <a:stretch/>
        </p:blipFill>
        <p:spPr>
          <a:xfrm>
            <a:off x="6096000" y="2209800"/>
            <a:ext cx="1304925" cy="527469"/>
          </a:xfrm>
          <a:prstGeom prst="rect">
            <a:avLst/>
          </a:prstGeom>
        </p:spPr>
      </p:pic>
      <p:sp>
        <p:nvSpPr>
          <p:cNvPr id="12" name="Rounded Rectangle 11"/>
          <p:cNvSpPr/>
          <p:nvPr/>
        </p:nvSpPr>
        <p:spPr>
          <a:xfrm>
            <a:off x="1447800" y="1066800"/>
            <a:ext cx="381000"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935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9" name="Rounded Rectangle 8"/>
          <p:cNvSpPr/>
          <p:nvPr/>
        </p:nvSpPr>
        <p:spPr>
          <a:xfrm>
            <a:off x="1447800" y="1066800"/>
            <a:ext cx="381000"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2590800" y="609600"/>
            <a:ext cx="62484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Infrastructure</a:t>
            </a:r>
          </a:p>
          <a:p>
            <a:pPr marL="628650" lvl="1" indent="-228600"/>
            <a:r>
              <a:rPr lang="en-US" sz="1800" dirty="0" smtClean="0">
                <a:solidFill>
                  <a:schemeClr val="tx1">
                    <a:lumMod val="95000"/>
                    <a:lumOff val="5000"/>
                  </a:schemeClr>
                </a:solidFill>
              </a:rPr>
              <a:t>Powerlines and Communications Sites</a:t>
            </a:r>
          </a:p>
          <a:p>
            <a:pPr marL="628650" lvl="1" indent="-228600"/>
            <a:r>
              <a:rPr lang="en-US" sz="1800" dirty="0" smtClean="0">
                <a:solidFill>
                  <a:schemeClr val="tx1">
                    <a:lumMod val="95000"/>
                    <a:lumOff val="5000"/>
                  </a:schemeClr>
                </a:solidFill>
              </a:rPr>
              <a:t>USFS Buildings and Developed Recreation Sites</a:t>
            </a: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HVRA Characterization</a:t>
            </a:r>
            <a:endParaRPr lang="en-US" sz="3200" b="1" dirty="0">
              <a:solidFill>
                <a:schemeClr val="accent2">
                  <a:lumMod val="7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2259874"/>
            <a:ext cx="7013170" cy="445399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5425190"/>
            <a:ext cx="1066800" cy="1276664"/>
          </a:xfrm>
          <a:prstGeom prst="rect">
            <a:avLst/>
          </a:prstGeom>
        </p:spPr>
      </p:pic>
    </p:spTree>
    <p:extLst>
      <p:ext uri="{BB962C8B-B14F-4D97-AF65-F5344CB8AC3E}">
        <p14:creationId xmlns:p14="http://schemas.microsoft.com/office/powerpoint/2010/main" val="38320387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9" name="Rounded Rectangle 8"/>
          <p:cNvSpPr/>
          <p:nvPr/>
        </p:nvSpPr>
        <p:spPr>
          <a:xfrm>
            <a:off x="1447800" y="1066800"/>
            <a:ext cx="381000"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2590800" y="609600"/>
            <a:ext cx="6400800" cy="1676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Surface Drinking Water</a:t>
            </a:r>
          </a:p>
          <a:p>
            <a:pPr marL="628650" lvl="1" indent="-228600"/>
            <a:r>
              <a:rPr lang="en-US" sz="1800" dirty="0" smtClean="0">
                <a:solidFill>
                  <a:schemeClr val="tx1">
                    <a:lumMod val="95000"/>
                    <a:lumOff val="5000"/>
                  </a:schemeClr>
                </a:solidFill>
              </a:rPr>
              <a:t>Derived from USFS Forests to Faucets dataset </a:t>
            </a:r>
            <a:r>
              <a:rPr lang="en-US" sz="1800" dirty="0"/>
              <a:t>(</a:t>
            </a:r>
            <a:r>
              <a:rPr lang="en-US" sz="1800" dirty="0">
                <a:hlinkClick r:id="rId4"/>
              </a:rPr>
              <a:t>Weidner and Todd 2012</a:t>
            </a:r>
            <a:r>
              <a:rPr lang="en-US" sz="1800" dirty="0" smtClean="0"/>
              <a:t>) overall index of surface drinking </a:t>
            </a:r>
            <a:r>
              <a:rPr lang="en-US" sz="1800" dirty="0"/>
              <a:t>water importance by </a:t>
            </a:r>
            <a:r>
              <a:rPr lang="en-US" sz="1800" dirty="0" smtClean="0"/>
              <a:t>HUC12 sub-watersheds</a:t>
            </a:r>
          </a:p>
          <a:p>
            <a:pPr marL="628650" lvl="1" indent="-228600"/>
            <a:r>
              <a:rPr lang="en-US" sz="1800" dirty="0" smtClean="0">
                <a:solidFill>
                  <a:schemeClr val="tx1">
                    <a:lumMod val="95000"/>
                    <a:lumOff val="5000"/>
                  </a:schemeClr>
                </a:solidFill>
              </a:rPr>
              <a:t>Adjusted by HUC8 sub-basins based on NFS contribution to critical drinking water supply</a:t>
            </a: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HVRA Characterization</a:t>
            </a:r>
            <a:endParaRPr lang="en-US" sz="3200" b="1" dirty="0">
              <a:solidFill>
                <a:schemeClr val="accent2">
                  <a:lumMod val="75000"/>
                </a:schemeClr>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2431" y="2259874"/>
            <a:ext cx="7010708" cy="4453998"/>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14527"/>
          <a:stretch/>
        </p:blipFill>
        <p:spPr>
          <a:xfrm>
            <a:off x="2133600" y="5181600"/>
            <a:ext cx="533400" cy="1428073"/>
          </a:xfrm>
          <a:prstGeom prst="rect">
            <a:avLst/>
          </a:prstGeom>
        </p:spPr>
      </p:pic>
    </p:spTree>
    <p:extLst>
      <p:ext uri="{BB962C8B-B14F-4D97-AF65-F5344CB8AC3E}">
        <p14:creationId xmlns:p14="http://schemas.microsoft.com/office/powerpoint/2010/main" val="1160011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429000" y="1219200"/>
            <a:ext cx="5029200" cy="5105400"/>
          </a:xfrm>
          <a:prstGeom prst="rect">
            <a:avLst/>
          </a:prstGeom>
          <a:noFill/>
        </p:spPr>
        <p:txBody>
          <a:bodyPr>
            <a:noAutofit/>
          </a:bodyPr>
          <a:lstStyle/>
          <a:p>
            <a:pPr lvl="1" fontAlgn="auto">
              <a:spcBef>
                <a:spcPts val="1000"/>
              </a:spcBef>
              <a:spcAft>
                <a:spcPts val="0"/>
              </a:spcAft>
            </a:pPr>
            <a:r>
              <a:rPr lang="en-US" sz="2400" dirty="0" smtClean="0">
                <a:solidFill>
                  <a:schemeClr val="tx1">
                    <a:lumMod val="95000"/>
                    <a:lumOff val="5000"/>
                  </a:schemeClr>
                </a:solidFill>
              </a:rPr>
              <a:t>Recommendation 1:</a:t>
            </a:r>
          </a:p>
          <a:p>
            <a:pPr lvl="2">
              <a:spcBef>
                <a:spcPts val="1000"/>
              </a:spcBef>
            </a:pPr>
            <a:r>
              <a:rPr lang="en-US" sz="1800" dirty="0" smtClean="0">
                <a:solidFill>
                  <a:schemeClr val="tx1">
                    <a:lumMod val="95000"/>
                    <a:lumOff val="5000"/>
                  </a:schemeClr>
                </a:solidFill>
              </a:rPr>
              <a:t>Fully develop and implement a national risk assessment model for identifying and prioritizing hazardous fuels reduction projects on National Forest System lands.</a:t>
            </a:r>
          </a:p>
          <a:p>
            <a:pPr lvl="1" fontAlgn="auto">
              <a:spcBef>
                <a:spcPts val="1000"/>
              </a:spcBef>
              <a:spcAft>
                <a:spcPts val="0"/>
              </a:spcAft>
            </a:pPr>
            <a:r>
              <a:rPr lang="en-US" sz="2400" dirty="0" smtClean="0">
                <a:solidFill>
                  <a:schemeClr val="tx1">
                    <a:lumMod val="95000"/>
                    <a:lumOff val="5000"/>
                  </a:schemeClr>
                </a:solidFill>
              </a:rPr>
              <a:t>Agency Response:</a:t>
            </a:r>
            <a:endParaRPr lang="en-US" sz="2400" dirty="0">
              <a:solidFill>
                <a:schemeClr val="tx1">
                  <a:lumMod val="95000"/>
                  <a:lumOff val="5000"/>
                </a:schemeClr>
              </a:solidFill>
            </a:endParaRPr>
          </a:p>
          <a:p>
            <a:pPr lvl="2">
              <a:spcBef>
                <a:spcPts val="1000"/>
              </a:spcBef>
            </a:pPr>
            <a:r>
              <a:rPr lang="en-US" sz="1800" dirty="0" smtClean="0">
                <a:solidFill>
                  <a:schemeClr val="tx1">
                    <a:lumMod val="95000"/>
                    <a:lumOff val="5000"/>
                  </a:schemeClr>
                </a:solidFill>
              </a:rPr>
              <a:t>… The national office is developing a national risk model that will be used to identify and prioritize hazardous fuels reduction areas. The results will inform allocation of resources to the regional level. Projects will be designed based on those priority areas; however the priority of implementation of individual projects is not a national-scale decision.</a:t>
            </a:r>
            <a:endParaRPr lang="en-US" sz="1800" dirty="0">
              <a:solidFill>
                <a:schemeClr val="tx1">
                  <a:lumMod val="95000"/>
                  <a:lumOff val="5000"/>
                </a:schemeClr>
              </a:solidFill>
            </a:endParaRPr>
          </a:p>
          <a:p>
            <a:pPr lvl="2">
              <a:spcBef>
                <a:spcPts val="1000"/>
              </a:spcBef>
            </a:pPr>
            <a:endParaRPr lang="en-US" sz="1800" dirty="0">
              <a:solidFill>
                <a:schemeClr val="tx1">
                  <a:lumMod val="95000"/>
                  <a:lumOff val="5000"/>
                </a:schemeClr>
              </a:solidFill>
            </a:endParaRPr>
          </a:p>
        </p:txBody>
      </p:sp>
      <p:sp>
        <p:nvSpPr>
          <p:cNvPr id="5" name="Title 1"/>
          <p:cNvSpPr txBox="1">
            <a:spLocks/>
          </p:cNvSpPr>
          <p:nvPr/>
        </p:nvSpPr>
        <p:spPr>
          <a:xfrm>
            <a:off x="457201" y="304800"/>
            <a:ext cx="8305798" cy="914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accent2">
                    <a:lumMod val="75000"/>
                  </a:schemeClr>
                </a:solidFill>
              </a:rPr>
              <a:t>Why a National Risk Assessment?</a:t>
            </a:r>
            <a:endParaRPr lang="en-US" sz="3200" b="1" dirty="0">
              <a:solidFill>
                <a:schemeClr val="accent2">
                  <a:lumMod val="7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19200"/>
            <a:ext cx="2971800" cy="3827897"/>
          </a:xfrm>
          <a:prstGeom prst="rect">
            <a:avLst/>
          </a:prstGeom>
        </p:spPr>
      </p:pic>
      <p:sp>
        <p:nvSpPr>
          <p:cNvPr id="4" name="Rectangle 3"/>
          <p:cNvSpPr/>
          <p:nvPr/>
        </p:nvSpPr>
        <p:spPr>
          <a:xfrm>
            <a:off x="484936" y="5105400"/>
            <a:ext cx="2795253" cy="369332"/>
          </a:xfrm>
          <a:prstGeom prst="rect">
            <a:avLst/>
          </a:prstGeom>
        </p:spPr>
        <p:txBody>
          <a:bodyPr wrap="none">
            <a:spAutoFit/>
          </a:bodyPr>
          <a:lstStyle/>
          <a:p>
            <a:pPr lvl="0" algn="ctr"/>
            <a:r>
              <a:rPr lang="en-US" dirty="0" smtClean="0">
                <a:hlinkClick r:id="rId4"/>
              </a:rPr>
              <a:t>July 2016 USDA OIG Report</a:t>
            </a:r>
            <a:endParaRPr lang="en-US" dirty="0"/>
          </a:p>
        </p:txBody>
      </p:sp>
    </p:spTree>
    <p:extLst>
      <p:ext uri="{BB962C8B-B14F-4D97-AF65-F5344CB8AC3E}">
        <p14:creationId xmlns:p14="http://schemas.microsoft.com/office/powerpoint/2010/main" val="15827992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9" name="Rounded Rectangle 8"/>
          <p:cNvSpPr/>
          <p:nvPr/>
        </p:nvSpPr>
        <p:spPr>
          <a:xfrm>
            <a:off x="1447800" y="1066800"/>
            <a:ext cx="381000"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2590800" y="609600"/>
            <a:ext cx="6400800" cy="1676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Ecosystem Function</a:t>
            </a:r>
          </a:p>
          <a:p>
            <a:pPr marL="628650" lvl="1" indent="-228600"/>
            <a:r>
              <a:rPr lang="en-US" sz="1800" dirty="0" smtClean="0">
                <a:solidFill>
                  <a:schemeClr val="tx1">
                    <a:lumMod val="95000"/>
                    <a:lumOff val="5000"/>
                  </a:schemeClr>
                </a:solidFill>
              </a:rPr>
              <a:t>Derived from LANDFIRE Biophysical Settings (</a:t>
            </a:r>
            <a:r>
              <a:rPr lang="en-US" sz="1800" dirty="0" err="1" smtClean="0">
                <a:solidFill>
                  <a:schemeClr val="tx1">
                    <a:lumMod val="95000"/>
                    <a:lumOff val="5000"/>
                  </a:schemeClr>
                </a:solidFill>
              </a:rPr>
              <a:t>BpS</a:t>
            </a:r>
            <a:r>
              <a:rPr lang="en-US" sz="1800" dirty="0" smtClean="0">
                <a:solidFill>
                  <a:schemeClr val="tx1">
                    <a:lumMod val="95000"/>
                    <a:lumOff val="5000"/>
                  </a:schemeClr>
                </a:solidFill>
              </a:rPr>
              <a:t>)</a:t>
            </a:r>
            <a:endParaRPr lang="en-US" sz="1800" dirty="0" smtClean="0"/>
          </a:p>
          <a:p>
            <a:pPr marL="628650" lvl="1" indent="-228600"/>
            <a:r>
              <a:rPr lang="en-US" sz="1800" dirty="0" smtClean="0">
                <a:solidFill>
                  <a:schemeClr val="tx1">
                    <a:lumMod val="95000"/>
                    <a:lumOff val="5000"/>
                  </a:schemeClr>
                </a:solidFill>
              </a:rPr>
              <a:t>Groupings based on ecological setting, historic fire frequency, and general fire ecology </a:t>
            </a:r>
            <a:r>
              <a:rPr lang="en-US" sz="1800" dirty="0" smtClean="0">
                <a:solidFill>
                  <a:schemeClr val="tx1">
                    <a:lumMod val="95000"/>
                    <a:lumOff val="5000"/>
                  </a:schemeClr>
                </a:solidFill>
                <a:sym typeface="Wingdings" panose="05000000000000000000" pitchFamily="2" charset="2"/>
              </a:rPr>
              <a:t> 84 groups</a:t>
            </a:r>
          </a:p>
          <a:p>
            <a:pPr marL="628650" lvl="1" indent="-228600"/>
            <a:r>
              <a:rPr lang="en-US" sz="1800" dirty="0" smtClean="0">
                <a:solidFill>
                  <a:schemeClr val="tx1">
                    <a:lumMod val="95000"/>
                    <a:lumOff val="5000"/>
                  </a:schemeClr>
                </a:solidFill>
                <a:sym typeface="Wingdings" panose="05000000000000000000" pitchFamily="2" charset="2"/>
              </a:rPr>
              <a:t>Assigned to 13 response functions</a:t>
            </a:r>
            <a:endParaRPr lang="en-US" sz="1800" dirty="0" smtClean="0">
              <a:solidFill>
                <a:schemeClr val="tx1">
                  <a:lumMod val="95000"/>
                  <a:lumOff val="5000"/>
                </a:schemeClr>
              </a:solidFill>
            </a:endParaRP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HVRA Characterization</a:t>
            </a:r>
            <a:endParaRPr lang="en-US" sz="3200" b="1" dirty="0">
              <a:solidFill>
                <a:schemeClr val="accent2">
                  <a:lumMod val="7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431" y="2263543"/>
            <a:ext cx="7010708" cy="4446659"/>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99" t="902"/>
          <a:stretch/>
        </p:blipFill>
        <p:spPr>
          <a:xfrm>
            <a:off x="2020824" y="5410200"/>
            <a:ext cx="1174125" cy="1288909"/>
          </a:xfrm>
          <a:prstGeom prst="rect">
            <a:avLst/>
          </a:prstGeom>
        </p:spPr>
      </p:pic>
    </p:spTree>
    <p:extLst>
      <p:ext uri="{BB962C8B-B14F-4D97-AF65-F5344CB8AC3E}">
        <p14:creationId xmlns:p14="http://schemas.microsoft.com/office/powerpoint/2010/main" val="4286522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9" name="Rounded Rectangle 8"/>
          <p:cNvSpPr/>
          <p:nvPr/>
        </p:nvSpPr>
        <p:spPr>
          <a:xfrm>
            <a:off x="1447800" y="1066800"/>
            <a:ext cx="381000"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2590800" y="609600"/>
            <a:ext cx="64008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Air Quality</a:t>
            </a:r>
          </a:p>
          <a:p>
            <a:pPr marL="628650" lvl="1" indent="-228600"/>
            <a:r>
              <a:rPr lang="en-US" sz="1800" dirty="0" smtClean="0">
                <a:solidFill>
                  <a:schemeClr val="tx1">
                    <a:lumMod val="95000"/>
                    <a:lumOff val="5000"/>
                  </a:schemeClr>
                </a:solidFill>
              </a:rPr>
              <a:t>Potential PM 2.5 wildfire emissions</a:t>
            </a:r>
            <a:endParaRPr lang="en-US" sz="1800" dirty="0" smtClean="0"/>
          </a:p>
          <a:p>
            <a:pPr marL="628650" lvl="1" indent="-228600"/>
            <a:r>
              <a:rPr lang="en-US" sz="1800" dirty="0" smtClean="0">
                <a:solidFill>
                  <a:schemeClr val="tx1">
                    <a:lumMod val="95000"/>
                    <a:lumOff val="5000"/>
                  </a:schemeClr>
                </a:solidFill>
              </a:rPr>
              <a:t>Compiled from research efforts in PNW and RMRS to model emissions from LANDFIRE and FIA data</a:t>
            </a: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HVRA Characterization</a:t>
            </a:r>
            <a:endParaRPr lang="en-US" sz="3200" b="1" dirty="0">
              <a:solidFill>
                <a:schemeClr val="accent2">
                  <a:lumMod val="7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3656" y="2263543"/>
            <a:ext cx="7008258" cy="444665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6003020"/>
            <a:ext cx="1864007" cy="498818"/>
          </a:xfrm>
          <a:prstGeom prst="rect">
            <a:avLst/>
          </a:prstGeom>
        </p:spPr>
      </p:pic>
    </p:spTree>
    <p:extLst>
      <p:ext uri="{BB962C8B-B14F-4D97-AF65-F5344CB8AC3E}">
        <p14:creationId xmlns:p14="http://schemas.microsoft.com/office/powerpoint/2010/main" val="4145230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0" name="Content Placeholder 2"/>
          <p:cNvSpPr txBox="1">
            <a:spLocks/>
          </p:cNvSpPr>
          <p:nvPr/>
        </p:nvSpPr>
        <p:spPr>
          <a:xfrm>
            <a:off x="2590800" y="609600"/>
            <a:ext cx="64008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Response Functions</a:t>
            </a:r>
          </a:p>
          <a:p>
            <a:pPr marL="628650" lvl="1" indent="-228600"/>
            <a:r>
              <a:rPr lang="en-US" dirty="0" smtClean="0">
                <a:solidFill>
                  <a:schemeClr val="tx1">
                    <a:lumMod val="95000"/>
                    <a:lumOff val="5000"/>
                  </a:schemeClr>
                </a:solidFill>
              </a:rPr>
              <a:t>“Fire Sensitive” – Moderate to strong loss</a:t>
            </a: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HVRA Characterization</a:t>
            </a:r>
            <a:endParaRPr lang="en-US" sz="3200" b="1" dirty="0">
              <a:solidFill>
                <a:schemeClr val="accent2">
                  <a:lumMod val="75000"/>
                </a:schemeClr>
              </a:solidFill>
            </a:endParaRPr>
          </a:p>
        </p:txBody>
      </p:sp>
      <p:pic>
        <p:nvPicPr>
          <p:cNvPr id="11" name="Picture 10"/>
          <p:cNvPicPr>
            <a:picLocks noChangeAspect="1"/>
          </p:cNvPicPr>
          <p:nvPr/>
        </p:nvPicPr>
        <p:blipFill>
          <a:blip r:embed="rId4"/>
          <a:stretch>
            <a:fillRect/>
          </a:stretch>
        </p:blipFill>
        <p:spPr>
          <a:xfrm>
            <a:off x="1828800" y="2258004"/>
            <a:ext cx="7010400" cy="4434901"/>
          </a:xfrm>
          <a:prstGeom prst="rect">
            <a:avLst/>
          </a:prstGeom>
        </p:spPr>
      </p:pic>
      <p:sp>
        <p:nvSpPr>
          <p:cNvPr id="12" name="Rectangle 11"/>
          <p:cNvSpPr/>
          <p:nvPr/>
        </p:nvSpPr>
        <p:spPr>
          <a:xfrm>
            <a:off x="1828800" y="2926080"/>
            <a:ext cx="6995286" cy="18288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828800" y="3657600"/>
            <a:ext cx="6995286" cy="168625"/>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28800" y="5791200"/>
            <a:ext cx="7010401" cy="359434"/>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28800" y="6324600"/>
            <a:ext cx="7010400" cy="347472"/>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819656" y="1066800"/>
            <a:ext cx="274320" cy="2743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84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0" name="Content Placeholder 2"/>
          <p:cNvSpPr txBox="1">
            <a:spLocks/>
          </p:cNvSpPr>
          <p:nvPr/>
        </p:nvSpPr>
        <p:spPr>
          <a:xfrm>
            <a:off x="2590800" y="609600"/>
            <a:ext cx="64008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Response Functions</a:t>
            </a:r>
          </a:p>
          <a:p>
            <a:pPr marL="628650" lvl="1" indent="-228600"/>
            <a:r>
              <a:rPr lang="en-US" dirty="0" smtClean="0">
                <a:solidFill>
                  <a:schemeClr val="tx1">
                    <a:lumMod val="95000"/>
                    <a:lumOff val="5000"/>
                  </a:schemeClr>
                </a:solidFill>
              </a:rPr>
              <a:t>“Fire Susceptible” – Neutral at low intensity, increasing loss at higher intensities</a:t>
            </a: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HVRA Characterization</a:t>
            </a:r>
            <a:endParaRPr lang="en-US" sz="3200" b="1" dirty="0">
              <a:solidFill>
                <a:schemeClr val="accent2">
                  <a:lumMod val="75000"/>
                </a:schemeClr>
              </a:solidFill>
            </a:endParaRPr>
          </a:p>
        </p:txBody>
      </p:sp>
      <p:pic>
        <p:nvPicPr>
          <p:cNvPr id="11" name="Picture 10"/>
          <p:cNvPicPr>
            <a:picLocks noChangeAspect="1"/>
          </p:cNvPicPr>
          <p:nvPr/>
        </p:nvPicPr>
        <p:blipFill>
          <a:blip r:embed="rId4"/>
          <a:stretch>
            <a:fillRect/>
          </a:stretch>
        </p:blipFill>
        <p:spPr>
          <a:xfrm>
            <a:off x="1828800" y="2258004"/>
            <a:ext cx="7010400" cy="4434901"/>
          </a:xfrm>
          <a:prstGeom prst="rect">
            <a:avLst/>
          </a:prstGeom>
        </p:spPr>
      </p:pic>
      <p:sp>
        <p:nvSpPr>
          <p:cNvPr id="12" name="Rectangle 11"/>
          <p:cNvSpPr/>
          <p:nvPr/>
        </p:nvSpPr>
        <p:spPr>
          <a:xfrm>
            <a:off x="1828800" y="3108960"/>
            <a:ext cx="6995286" cy="54864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828800" y="5257800"/>
            <a:ext cx="6995286" cy="53340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28800" y="6144768"/>
            <a:ext cx="7010400" cy="192024"/>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819656" y="1066800"/>
            <a:ext cx="274320" cy="2743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1098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0" name="Content Placeholder 2"/>
          <p:cNvSpPr txBox="1">
            <a:spLocks/>
          </p:cNvSpPr>
          <p:nvPr/>
        </p:nvSpPr>
        <p:spPr>
          <a:xfrm>
            <a:off x="2590800" y="609600"/>
            <a:ext cx="64008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Response Functions</a:t>
            </a:r>
          </a:p>
          <a:p>
            <a:pPr marL="628650" lvl="1" indent="-228600"/>
            <a:r>
              <a:rPr lang="en-US" dirty="0" smtClean="0">
                <a:solidFill>
                  <a:schemeClr val="tx1">
                    <a:lumMod val="95000"/>
                    <a:lumOff val="5000"/>
                  </a:schemeClr>
                </a:solidFill>
              </a:rPr>
              <a:t>“Fire Adapted” – Benefit at some intensity</a:t>
            </a: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HVRA Characterization</a:t>
            </a:r>
            <a:endParaRPr lang="en-US" sz="3200" b="1" dirty="0">
              <a:solidFill>
                <a:schemeClr val="accent2">
                  <a:lumMod val="75000"/>
                </a:schemeClr>
              </a:solidFill>
            </a:endParaRPr>
          </a:p>
        </p:txBody>
      </p:sp>
      <p:pic>
        <p:nvPicPr>
          <p:cNvPr id="11" name="Picture 10"/>
          <p:cNvPicPr>
            <a:picLocks noChangeAspect="1"/>
          </p:cNvPicPr>
          <p:nvPr/>
        </p:nvPicPr>
        <p:blipFill>
          <a:blip r:embed="rId4"/>
          <a:stretch>
            <a:fillRect/>
          </a:stretch>
        </p:blipFill>
        <p:spPr>
          <a:xfrm>
            <a:off x="1828800" y="2258004"/>
            <a:ext cx="7010400" cy="4434901"/>
          </a:xfrm>
          <a:prstGeom prst="rect">
            <a:avLst/>
          </a:prstGeom>
        </p:spPr>
      </p:pic>
      <p:sp>
        <p:nvSpPr>
          <p:cNvPr id="12" name="Rectangle 11"/>
          <p:cNvSpPr/>
          <p:nvPr/>
        </p:nvSpPr>
        <p:spPr>
          <a:xfrm>
            <a:off x="1828800" y="3810000"/>
            <a:ext cx="6995286" cy="1280160"/>
          </a:xfrm>
          <a:prstGeom prst="rect">
            <a:avLst/>
          </a:prstGeom>
          <a:solidFill>
            <a:srgbClr val="FF0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819656" y="1066800"/>
            <a:ext cx="274320" cy="2743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8565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0" name="Content Placeholder 2"/>
          <p:cNvSpPr txBox="1">
            <a:spLocks/>
          </p:cNvSpPr>
          <p:nvPr/>
        </p:nvSpPr>
        <p:spPr>
          <a:xfrm>
            <a:off x="2590800" y="609600"/>
            <a:ext cx="64008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Relative Importance</a:t>
            </a:r>
          </a:p>
          <a:p>
            <a:pPr marL="517525" lvl="1" indent="-228600"/>
            <a:r>
              <a:rPr lang="en-US" dirty="0" smtClean="0">
                <a:solidFill>
                  <a:schemeClr val="tx1">
                    <a:lumMod val="95000"/>
                    <a:lumOff val="5000"/>
                  </a:schemeClr>
                </a:solidFill>
              </a:rPr>
              <a:t>Initially engaged SLMBOD in 2014 to prioritize the HVRAs</a:t>
            </a:r>
          </a:p>
          <a:p>
            <a:pPr marL="517525" lvl="1" indent="-228600"/>
            <a:r>
              <a:rPr lang="en-US" dirty="0" smtClean="0">
                <a:solidFill>
                  <a:schemeClr val="tx1">
                    <a:lumMod val="95000"/>
                    <a:lumOff val="5000"/>
                  </a:schemeClr>
                </a:solidFill>
              </a:rPr>
              <a:t>Relative Importance and Relative Extent (pixel counts) work together to determine influence any HVRA has on NVC outputs</a:t>
            </a:r>
          </a:p>
          <a:p>
            <a:pPr marL="517525" lvl="1" indent="-228600"/>
            <a:r>
              <a:rPr lang="en-US" dirty="0" smtClean="0">
                <a:solidFill>
                  <a:schemeClr val="tx1">
                    <a:lumMod val="95000"/>
                    <a:lumOff val="5000"/>
                  </a:schemeClr>
                </a:solidFill>
              </a:rPr>
              <a:t>Adjusted  RI values through draft iterations</a:t>
            </a: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HVRA Characterization</a:t>
            </a:r>
            <a:endParaRPr lang="en-US" sz="3200" b="1" dirty="0">
              <a:solidFill>
                <a:schemeClr val="accent2">
                  <a:lumMod val="75000"/>
                </a:schemeClr>
              </a:solidFill>
            </a:endParaRPr>
          </a:p>
        </p:txBody>
      </p:sp>
      <p:pic>
        <p:nvPicPr>
          <p:cNvPr id="2" name="Picture 1"/>
          <p:cNvPicPr>
            <a:picLocks noChangeAspect="1"/>
          </p:cNvPicPr>
          <p:nvPr/>
        </p:nvPicPr>
        <p:blipFill>
          <a:blip r:embed="rId4"/>
          <a:stretch>
            <a:fillRect/>
          </a:stretch>
        </p:blipFill>
        <p:spPr>
          <a:xfrm>
            <a:off x="228600" y="2438400"/>
            <a:ext cx="4440419" cy="4026987"/>
          </a:xfrm>
          <a:prstGeom prst="rect">
            <a:avLst/>
          </a:prstGeom>
        </p:spPr>
      </p:pic>
      <p:pic>
        <p:nvPicPr>
          <p:cNvPr id="3" name="Picture 2"/>
          <p:cNvPicPr>
            <a:picLocks noChangeAspect="1"/>
          </p:cNvPicPr>
          <p:nvPr/>
        </p:nvPicPr>
        <p:blipFill>
          <a:blip r:embed="rId5"/>
          <a:stretch>
            <a:fillRect/>
          </a:stretch>
        </p:blipFill>
        <p:spPr>
          <a:xfrm>
            <a:off x="4724400" y="2438400"/>
            <a:ext cx="4259946" cy="4038600"/>
          </a:xfrm>
          <a:prstGeom prst="rect">
            <a:avLst/>
          </a:prstGeom>
        </p:spPr>
      </p:pic>
      <p:sp>
        <p:nvSpPr>
          <p:cNvPr id="14" name="Rounded Rectangle 13"/>
          <p:cNvSpPr/>
          <p:nvPr/>
        </p:nvSpPr>
        <p:spPr>
          <a:xfrm>
            <a:off x="2066544" y="1066800"/>
            <a:ext cx="274320" cy="2743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7421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9" name="Rounded Rectangle 8"/>
          <p:cNvSpPr/>
          <p:nvPr/>
        </p:nvSpPr>
        <p:spPr>
          <a:xfrm>
            <a:off x="2066544" y="1066800"/>
            <a:ext cx="274320" cy="2743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2590800" y="609600"/>
            <a:ext cx="64008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Relative Importance</a:t>
            </a:r>
          </a:p>
          <a:p>
            <a:pPr marL="517525" lvl="1" indent="-228600"/>
            <a:r>
              <a:rPr lang="en-US" dirty="0" smtClean="0">
                <a:solidFill>
                  <a:schemeClr val="tx1">
                    <a:lumMod val="95000"/>
                    <a:lumOff val="5000"/>
                  </a:schemeClr>
                </a:solidFill>
              </a:rPr>
              <a:t>Adjusted RI for Surface Drinking Water by NFS Region, based on contribution of NFS lands to regional drinking water supply</a:t>
            </a:r>
          </a:p>
          <a:p>
            <a:pPr marL="517525" lvl="1" indent="-228600"/>
            <a:r>
              <a:rPr lang="en-US" dirty="0" smtClean="0">
                <a:solidFill>
                  <a:schemeClr val="tx1">
                    <a:lumMod val="95000"/>
                    <a:lumOff val="5000"/>
                  </a:schemeClr>
                </a:solidFill>
              </a:rPr>
              <a:t>Relative Extent of each HVRA varies in different NFS Regions</a:t>
            </a:r>
          </a:p>
          <a:p>
            <a:pPr marL="517525" lvl="1" indent="-228600"/>
            <a:r>
              <a:rPr lang="en-US" dirty="0" smtClean="0">
                <a:solidFill>
                  <a:schemeClr val="tx1">
                    <a:lumMod val="95000"/>
                    <a:lumOff val="5000"/>
                  </a:schemeClr>
                </a:solidFill>
              </a:rPr>
              <a:t>As a result, the influence of specific HVRAs varies by Region</a:t>
            </a: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HVRA Characterization</a:t>
            </a:r>
            <a:endParaRPr lang="en-US" sz="3200" b="1" dirty="0">
              <a:solidFill>
                <a:schemeClr val="accent2">
                  <a:lumMod val="75000"/>
                </a:schemeClr>
              </a:solidFill>
            </a:endParaRPr>
          </a:p>
        </p:txBody>
      </p:sp>
      <p:pic>
        <p:nvPicPr>
          <p:cNvPr id="4" name="Picture 3"/>
          <p:cNvPicPr>
            <a:picLocks noChangeAspect="1"/>
          </p:cNvPicPr>
          <p:nvPr/>
        </p:nvPicPr>
        <p:blipFill>
          <a:blip r:embed="rId4"/>
          <a:stretch>
            <a:fillRect/>
          </a:stretch>
        </p:blipFill>
        <p:spPr>
          <a:xfrm>
            <a:off x="228600" y="2438400"/>
            <a:ext cx="8647276" cy="4038600"/>
          </a:xfrm>
          <a:prstGeom prst="rect">
            <a:avLst/>
          </a:prstGeom>
        </p:spPr>
      </p:pic>
    </p:spTree>
    <p:extLst>
      <p:ext uri="{BB962C8B-B14F-4D97-AF65-F5344CB8AC3E}">
        <p14:creationId xmlns:p14="http://schemas.microsoft.com/office/powerpoint/2010/main" val="9696005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578603" y="304800"/>
            <a:ext cx="8077200" cy="9144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75000"/>
                  </a:schemeClr>
                </a:solidFill>
              </a:rPr>
              <a:t>Results: Effects Analysis</a:t>
            </a:r>
            <a:endParaRPr lang="en-US" sz="3600" b="1" dirty="0">
              <a:solidFill>
                <a:schemeClr val="accent2">
                  <a:lumMod val="75000"/>
                </a:schemeClr>
              </a:solidFill>
            </a:endParaRPr>
          </a:p>
        </p:txBody>
      </p:sp>
      <p:pic>
        <p:nvPicPr>
          <p:cNvPr id="16"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57200" y="1143000"/>
            <a:ext cx="3753562" cy="3429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7" name="Content Placeholder 2"/>
          <p:cNvSpPr txBox="1">
            <a:spLocks/>
          </p:cNvSpPr>
          <p:nvPr/>
        </p:nvSpPr>
        <p:spPr>
          <a:xfrm>
            <a:off x="4267200" y="1066800"/>
            <a:ext cx="4419600" cy="563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Bef>
                <a:spcPts val="0"/>
              </a:spcBef>
              <a:spcAft>
                <a:spcPts val="0"/>
              </a:spcAft>
            </a:pPr>
            <a:r>
              <a:rPr lang="en-US" dirty="0" smtClean="0">
                <a:solidFill>
                  <a:schemeClr val="tx1">
                    <a:lumMod val="95000"/>
                    <a:lumOff val="5000"/>
                  </a:schemeClr>
                </a:solidFill>
              </a:rPr>
              <a:t>Outputs</a:t>
            </a:r>
          </a:p>
          <a:p>
            <a:pPr marL="457200" lvl="1" indent="-228600">
              <a:spcBef>
                <a:spcPts val="600"/>
              </a:spcBef>
            </a:pPr>
            <a:r>
              <a:rPr lang="en-US" sz="1800" dirty="0" smtClean="0">
                <a:solidFill>
                  <a:schemeClr val="tx1">
                    <a:lumMod val="95000"/>
                    <a:lumOff val="5000"/>
                  </a:schemeClr>
                </a:solidFill>
              </a:rPr>
              <a:t>Conditional </a:t>
            </a:r>
            <a:r>
              <a:rPr lang="en-US" sz="1800" dirty="0">
                <a:solidFill>
                  <a:schemeClr val="tx1">
                    <a:lumMod val="95000"/>
                    <a:lumOff val="5000"/>
                  </a:schemeClr>
                </a:solidFill>
              </a:rPr>
              <a:t>Net Value </a:t>
            </a:r>
            <a:r>
              <a:rPr lang="en-US" sz="1800" dirty="0" smtClean="0">
                <a:solidFill>
                  <a:schemeClr val="tx1">
                    <a:lumMod val="95000"/>
                    <a:lumOff val="5000"/>
                  </a:schemeClr>
                </a:solidFill>
              </a:rPr>
              <a:t>Change (</a:t>
            </a:r>
            <a:r>
              <a:rPr lang="en-US" sz="1800" dirty="0" err="1" smtClean="0">
                <a:solidFill>
                  <a:schemeClr val="tx1">
                    <a:lumMod val="95000"/>
                    <a:lumOff val="5000"/>
                  </a:schemeClr>
                </a:solidFill>
              </a:rPr>
              <a:t>cNVC</a:t>
            </a:r>
            <a:r>
              <a:rPr lang="en-US" sz="1800" dirty="0" smtClean="0">
                <a:solidFill>
                  <a:schemeClr val="tx1">
                    <a:lumMod val="95000"/>
                    <a:lumOff val="5000"/>
                  </a:schemeClr>
                </a:solidFill>
              </a:rPr>
              <a:t>)</a:t>
            </a:r>
          </a:p>
          <a:p>
            <a:pPr marL="457200" lvl="1" indent="-228600">
              <a:spcBef>
                <a:spcPts val="600"/>
              </a:spcBef>
            </a:pPr>
            <a:r>
              <a:rPr lang="en-US" sz="1800" dirty="0" smtClean="0">
                <a:solidFill>
                  <a:schemeClr val="tx1">
                    <a:lumMod val="95000"/>
                    <a:lumOff val="5000"/>
                  </a:schemeClr>
                </a:solidFill>
              </a:rPr>
              <a:t>Expected </a:t>
            </a:r>
            <a:r>
              <a:rPr lang="en-US" sz="1800" dirty="0">
                <a:solidFill>
                  <a:schemeClr val="tx1">
                    <a:lumMod val="95000"/>
                    <a:lumOff val="5000"/>
                  </a:schemeClr>
                </a:solidFill>
              </a:rPr>
              <a:t>Net Value Change (</a:t>
            </a:r>
            <a:r>
              <a:rPr lang="en-US" sz="1800" dirty="0" err="1">
                <a:solidFill>
                  <a:schemeClr val="tx1">
                    <a:lumMod val="95000"/>
                    <a:lumOff val="5000"/>
                  </a:schemeClr>
                </a:solidFill>
              </a:rPr>
              <a:t>eNVC</a:t>
            </a:r>
            <a:r>
              <a:rPr lang="en-US" sz="1800" dirty="0" smtClean="0">
                <a:solidFill>
                  <a:schemeClr val="tx1">
                    <a:lumMod val="95000"/>
                    <a:lumOff val="5000"/>
                  </a:schemeClr>
                </a:solidFill>
              </a:rPr>
              <a:t>)</a:t>
            </a:r>
          </a:p>
          <a:p>
            <a:pPr marL="457200" lvl="1" indent="-228600">
              <a:spcBef>
                <a:spcPts val="600"/>
              </a:spcBef>
            </a:pPr>
            <a:r>
              <a:rPr lang="en-US" sz="1800" dirty="0" smtClean="0">
                <a:solidFill>
                  <a:schemeClr val="tx1">
                    <a:lumMod val="95000"/>
                    <a:lumOff val="5000"/>
                  </a:schemeClr>
                </a:solidFill>
              </a:rPr>
              <a:t>Expected Benefits</a:t>
            </a:r>
          </a:p>
          <a:p>
            <a:pPr marL="457200" lvl="1" indent="-228600">
              <a:spcBef>
                <a:spcPts val="600"/>
              </a:spcBef>
            </a:pPr>
            <a:r>
              <a:rPr lang="en-US" sz="1800" dirty="0" smtClean="0">
                <a:solidFill>
                  <a:schemeClr val="tx1">
                    <a:lumMod val="95000"/>
                    <a:lumOff val="5000"/>
                  </a:schemeClr>
                </a:solidFill>
              </a:rPr>
              <a:t>Expected Losses</a:t>
            </a:r>
            <a:endParaRPr lang="en-US" sz="1800" dirty="0">
              <a:solidFill>
                <a:schemeClr val="tx1">
                  <a:lumMod val="95000"/>
                  <a:lumOff val="5000"/>
                </a:schemeClr>
              </a:solidFill>
            </a:endParaRPr>
          </a:p>
          <a:p>
            <a:pPr marL="228600" indent="-228600">
              <a:spcBef>
                <a:spcPts val="1800"/>
              </a:spcBef>
            </a:pPr>
            <a:r>
              <a:rPr lang="en-US" dirty="0" smtClean="0">
                <a:solidFill>
                  <a:schemeClr val="tx1">
                    <a:lumMod val="95000"/>
                    <a:lumOff val="5000"/>
                  </a:schemeClr>
                </a:solidFill>
              </a:rPr>
              <a:t>Maps</a:t>
            </a:r>
          </a:p>
          <a:p>
            <a:pPr marL="457200" lvl="1" indent="-228600">
              <a:spcBef>
                <a:spcPts val="600"/>
              </a:spcBef>
            </a:pPr>
            <a:r>
              <a:rPr lang="en-US" sz="1800" dirty="0" smtClean="0">
                <a:solidFill>
                  <a:schemeClr val="tx1">
                    <a:lumMod val="95000"/>
                    <a:lumOff val="5000"/>
                  </a:schemeClr>
                </a:solidFill>
              </a:rPr>
              <a:t>Pixel-level outputs (270 meter pixels)</a:t>
            </a:r>
            <a:endParaRPr lang="en-US" sz="1800" dirty="0">
              <a:solidFill>
                <a:schemeClr val="tx1">
                  <a:lumMod val="95000"/>
                  <a:lumOff val="5000"/>
                </a:schemeClr>
              </a:solidFill>
            </a:endParaRPr>
          </a:p>
          <a:p>
            <a:pPr marL="457200" lvl="1" indent="-228600">
              <a:spcBef>
                <a:spcPts val="600"/>
              </a:spcBef>
            </a:pPr>
            <a:r>
              <a:rPr lang="en-US" sz="1800" dirty="0" smtClean="0">
                <a:solidFill>
                  <a:schemeClr val="tx1">
                    <a:lumMod val="95000"/>
                    <a:lumOff val="5000"/>
                  </a:schemeClr>
                </a:solidFill>
              </a:rPr>
              <a:t>Summarized by National Forest</a:t>
            </a:r>
            <a:endParaRPr lang="en-US" sz="1800" dirty="0">
              <a:solidFill>
                <a:schemeClr val="tx1">
                  <a:lumMod val="95000"/>
                  <a:lumOff val="5000"/>
                </a:schemeClr>
              </a:solidFill>
            </a:endParaRPr>
          </a:p>
          <a:p>
            <a:pPr marL="228600" indent="-228600">
              <a:spcBef>
                <a:spcPts val="1800"/>
              </a:spcBef>
            </a:pPr>
            <a:r>
              <a:rPr lang="en-US" dirty="0" smtClean="0">
                <a:solidFill>
                  <a:schemeClr val="tx1">
                    <a:lumMod val="95000"/>
                    <a:lumOff val="5000"/>
                  </a:schemeClr>
                </a:solidFill>
              </a:rPr>
              <a:t>Graphs and Tables</a:t>
            </a:r>
          </a:p>
          <a:p>
            <a:pPr marL="457200" lvl="1" indent="-228600">
              <a:spcBef>
                <a:spcPts val="600"/>
              </a:spcBef>
            </a:pPr>
            <a:r>
              <a:rPr lang="en-US" sz="1800" dirty="0" smtClean="0">
                <a:solidFill>
                  <a:schemeClr val="tx1">
                    <a:lumMod val="95000"/>
                    <a:lumOff val="5000"/>
                  </a:schemeClr>
                </a:solidFill>
              </a:rPr>
              <a:t>Summarized by National Forest</a:t>
            </a:r>
            <a:endParaRPr lang="en-US" sz="1800" dirty="0">
              <a:solidFill>
                <a:schemeClr val="tx1">
                  <a:lumMod val="95000"/>
                  <a:lumOff val="5000"/>
                </a:schemeClr>
              </a:solidFill>
            </a:endParaRPr>
          </a:p>
          <a:p>
            <a:pPr marL="457200" lvl="1" indent="-228600">
              <a:spcBef>
                <a:spcPts val="600"/>
              </a:spcBef>
            </a:pPr>
            <a:r>
              <a:rPr lang="en-US" sz="1800" dirty="0">
                <a:solidFill>
                  <a:schemeClr val="tx1">
                    <a:lumMod val="95000"/>
                    <a:lumOff val="5000"/>
                  </a:schemeClr>
                </a:solidFill>
              </a:rPr>
              <a:t>Summarized by </a:t>
            </a:r>
            <a:r>
              <a:rPr lang="en-US" sz="1800" dirty="0" smtClean="0">
                <a:solidFill>
                  <a:schemeClr val="tx1">
                    <a:lumMod val="95000"/>
                    <a:lumOff val="5000"/>
                  </a:schemeClr>
                </a:solidFill>
              </a:rPr>
              <a:t>NFS Region</a:t>
            </a:r>
            <a:endParaRPr lang="en-US" sz="1800" dirty="0">
              <a:solidFill>
                <a:schemeClr val="tx1">
                  <a:lumMod val="95000"/>
                  <a:lumOff val="5000"/>
                </a:schemeClr>
              </a:solidFill>
            </a:endParaRPr>
          </a:p>
          <a:p>
            <a:pPr marL="228600" indent="-228600">
              <a:spcBef>
                <a:spcPts val="1800"/>
              </a:spcBef>
            </a:pPr>
            <a:endParaRPr lang="en-US" dirty="0">
              <a:solidFill>
                <a:schemeClr val="tx1">
                  <a:lumMod val="95000"/>
                  <a:lumOff val="5000"/>
                </a:schemeClr>
              </a:solidFill>
            </a:endParaRPr>
          </a:p>
        </p:txBody>
      </p:sp>
      <p:sp>
        <p:nvSpPr>
          <p:cNvPr id="9" name="Rounded Rectangle 8"/>
          <p:cNvSpPr/>
          <p:nvPr/>
        </p:nvSpPr>
        <p:spPr>
          <a:xfrm>
            <a:off x="2514600" y="3352799"/>
            <a:ext cx="1676400" cy="1219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532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85800" y="533400"/>
            <a:ext cx="7696200" cy="5777837"/>
          </a:xfrm>
          <a:prstGeom prst="rect">
            <a:avLst/>
          </a:prstGeom>
        </p:spPr>
      </p:pic>
    </p:spTree>
    <p:extLst>
      <p:ext uri="{BB962C8B-B14F-4D97-AF65-F5344CB8AC3E}">
        <p14:creationId xmlns:p14="http://schemas.microsoft.com/office/powerpoint/2010/main" val="3909533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4378" y="539496"/>
            <a:ext cx="7695245" cy="5779008"/>
          </a:xfrm>
          <a:prstGeom prst="rect">
            <a:avLst/>
          </a:prstGeom>
        </p:spPr>
      </p:pic>
    </p:spTree>
    <p:extLst>
      <p:ext uri="{BB962C8B-B14F-4D97-AF65-F5344CB8AC3E}">
        <p14:creationId xmlns:p14="http://schemas.microsoft.com/office/powerpoint/2010/main" val="2856199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429000" y="1219200"/>
            <a:ext cx="5181600" cy="5105400"/>
          </a:xfrm>
          <a:prstGeom prst="rect">
            <a:avLst/>
          </a:prstGeom>
          <a:noFill/>
        </p:spPr>
        <p:txBody>
          <a:bodyPr>
            <a:noAutofit/>
          </a:bodyPr>
          <a:lstStyle/>
          <a:p>
            <a:pPr lvl="1" fontAlgn="auto">
              <a:spcBef>
                <a:spcPts val="1000"/>
              </a:spcBef>
              <a:spcAft>
                <a:spcPts val="0"/>
              </a:spcAft>
            </a:pPr>
            <a:r>
              <a:rPr lang="en-US" sz="2400" dirty="0" smtClean="0">
                <a:solidFill>
                  <a:schemeClr val="tx1">
                    <a:lumMod val="95000"/>
                    <a:lumOff val="5000"/>
                  </a:schemeClr>
                </a:solidFill>
              </a:rPr>
              <a:t>Strategic Objective B:</a:t>
            </a:r>
          </a:p>
          <a:p>
            <a:pPr lvl="2">
              <a:spcBef>
                <a:spcPts val="1000"/>
              </a:spcBef>
            </a:pPr>
            <a:r>
              <a:rPr lang="en-US" sz="2000" dirty="0" smtClean="0">
                <a:solidFill>
                  <a:schemeClr val="tx1">
                    <a:lumMod val="95000"/>
                    <a:lumOff val="5000"/>
                  </a:schemeClr>
                </a:solidFill>
              </a:rPr>
              <a:t>Mitigate Wildfire Risk.</a:t>
            </a:r>
          </a:p>
          <a:p>
            <a:pPr lvl="1" fontAlgn="auto">
              <a:spcBef>
                <a:spcPts val="1000"/>
              </a:spcBef>
              <a:spcAft>
                <a:spcPts val="0"/>
              </a:spcAft>
            </a:pPr>
            <a:r>
              <a:rPr lang="en-US" sz="2400" dirty="0" smtClean="0">
                <a:solidFill>
                  <a:schemeClr val="tx1">
                    <a:lumMod val="95000"/>
                    <a:lumOff val="5000"/>
                  </a:schemeClr>
                </a:solidFill>
              </a:rPr>
              <a:t>Fire and Aviation Management Briefing Paper, December 2016:</a:t>
            </a:r>
            <a:endParaRPr lang="en-US" sz="2400" dirty="0">
              <a:solidFill>
                <a:schemeClr val="tx1">
                  <a:lumMod val="95000"/>
                  <a:lumOff val="5000"/>
                </a:schemeClr>
              </a:solidFill>
            </a:endParaRPr>
          </a:p>
          <a:p>
            <a:pPr lvl="2">
              <a:spcBef>
                <a:spcPts val="1000"/>
              </a:spcBef>
            </a:pPr>
            <a:r>
              <a:rPr lang="en-US" sz="1800" dirty="0" smtClean="0">
                <a:solidFill>
                  <a:schemeClr val="tx1">
                    <a:lumMod val="95000"/>
                    <a:lumOff val="5000"/>
                  </a:schemeClr>
                </a:solidFill>
              </a:rPr>
              <a:t>How can the Forest Service monitor performance towards mitigation of wildfire risk on National Forest System lands (Strategic Plan Objective B)?</a:t>
            </a:r>
          </a:p>
          <a:p>
            <a:pPr lvl="2">
              <a:spcBef>
                <a:spcPts val="1000"/>
              </a:spcBef>
            </a:pPr>
            <a:r>
              <a:rPr lang="en-US" sz="1800" dirty="0" smtClean="0">
                <a:solidFill>
                  <a:schemeClr val="tx1">
                    <a:lumMod val="95000"/>
                    <a:lumOff val="5000"/>
                  </a:schemeClr>
                </a:solidFill>
              </a:rPr>
              <a:t> </a:t>
            </a:r>
            <a:r>
              <a:rPr lang="en-US" sz="1800" dirty="0" smtClean="0"/>
              <a:t>…FAM </a:t>
            </a:r>
            <a:r>
              <a:rPr lang="en-US" sz="1800" dirty="0"/>
              <a:t>has developed a wildfire risk index based on the Probability and Intensity of wildfire and the Exposure and Susceptibility of Highly Valued Resources and Assets (HVRA).  The index is based on national-scale datasets</a:t>
            </a:r>
            <a:r>
              <a:rPr lang="en-US" sz="1800" dirty="0" smtClean="0"/>
              <a:t>.</a:t>
            </a:r>
          </a:p>
          <a:p>
            <a:pPr lvl="2">
              <a:spcBef>
                <a:spcPts val="1000"/>
              </a:spcBef>
            </a:pPr>
            <a:r>
              <a:rPr lang="en-US" sz="1800" dirty="0" smtClean="0">
                <a:solidFill>
                  <a:schemeClr val="tx1">
                    <a:lumMod val="95000"/>
                    <a:lumOff val="5000"/>
                  </a:schemeClr>
                </a:solidFill>
              </a:rPr>
              <a:t>… The Risk Index will track changes over time based on a statistically sound and repeatable process.</a:t>
            </a:r>
            <a:endParaRPr lang="en-US" sz="1800" dirty="0">
              <a:solidFill>
                <a:schemeClr val="tx1">
                  <a:lumMod val="95000"/>
                  <a:lumOff val="5000"/>
                </a:schemeClr>
              </a:solidFill>
            </a:endParaRPr>
          </a:p>
          <a:p>
            <a:pPr lvl="2">
              <a:spcBef>
                <a:spcPts val="1000"/>
              </a:spcBef>
            </a:pPr>
            <a:endParaRPr lang="en-US" sz="1800" dirty="0">
              <a:solidFill>
                <a:schemeClr val="tx1">
                  <a:lumMod val="95000"/>
                  <a:lumOff val="5000"/>
                </a:schemeClr>
              </a:solidFill>
            </a:endParaRPr>
          </a:p>
        </p:txBody>
      </p:sp>
      <p:sp>
        <p:nvSpPr>
          <p:cNvPr id="5" name="Title 1"/>
          <p:cNvSpPr txBox="1">
            <a:spLocks/>
          </p:cNvSpPr>
          <p:nvPr/>
        </p:nvSpPr>
        <p:spPr>
          <a:xfrm>
            <a:off x="457201" y="304800"/>
            <a:ext cx="8305798" cy="914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accent2">
                    <a:lumMod val="75000"/>
                  </a:schemeClr>
                </a:solidFill>
              </a:rPr>
              <a:t>Why a National Risk Assessment?</a:t>
            </a:r>
            <a:endParaRPr lang="en-US" sz="3200" b="1" dirty="0">
              <a:solidFill>
                <a:schemeClr val="accent2">
                  <a:lumMod val="75000"/>
                </a:schemeClr>
              </a:solidFill>
            </a:endParaRPr>
          </a:p>
        </p:txBody>
      </p:sp>
      <p:pic>
        <p:nvPicPr>
          <p:cNvPr id="6" name="Content Placeholder 4"/>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381000" y="1219199"/>
            <a:ext cx="2971800" cy="385626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953000"/>
            <a:ext cx="2923305" cy="1143000"/>
          </a:xfrm>
          <a:prstGeom prst="rect">
            <a:avLst/>
          </a:prstGeom>
        </p:spPr>
      </p:pic>
    </p:spTree>
    <p:extLst>
      <p:ext uri="{BB962C8B-B14F-4D97-AF65-F5344CB8AC3E}">
        <p14:creationId xmlns:p14="http://schemas.microsoft.com/office/powerpoint/2010/main" val="33623069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4378" y="539496"/>
            <a:ext cx="7695245" cy="5779008"/>
          </a:xfrm>
          <a:prstGeom prst="rect">
            <a:avLst/>
          </a:prstGeom>
        </p:spPr>
      </p:pic>
    </p:spTree>
    <p:extLst>
      <p:ext uri="{BB962C8B-B14F-4D97-AF65-F5344CB8AC3E}">
        <p14:creationId xmlns:p14="http://schemas.microsoft.com/office/powerpoint/2010/main" val="1502144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19328" y="539496"/>
            <a:ext cx="7705344" cy="5779008"/>
          </a:xfrm>
          <a:prstGeom prst="rect">
            <a:avLst/>
          </a:prstGeom>
        </p:spPr>
      </p:pic>
    </p:spTree>
    <p:extLst>
      <p:ext uri="{BB962C8B-B14F-4D97-AF65-F5344CB8AC3E}">
        <p14:creationId xmlns:p14="http://schemas.microsoft.com/office/powerpoint/2010/main" val="28234609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8164" y="539496"/>
            <a:ext cx="7687672" cy="5779008"/>
          </a:xfrm>
          <a:prstGeom prst="rect">
            <a:avLst/>
          </a:prstGeom>
        </p:spPr>
      </p:pic>
    </p:spTree>
    <p:extLst>
      <p:ext uri="{BB962C8B-B14F-4D97-AF65-F5344CB8AC3E}">
        <p14:creationId xmlns:p14="http://schemas.microsoft.com/office/powerpoint/2010/main" val="22663539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9328" y="539496"/>
            <a:ext cx="7705344" cy="5779008"/>
          </a:xfrm>
          <a:prstGeom prst="rect">
            <a:avLst/>
          </a:prstGeom>
        </p:spPr>
      </p:pic>
    </p:spTree>
    <p:extLst>
      <p:ext uri="{BB962C8B-B14F-4D97-AF65-F5344CB8AC3E}">
        <p14:creationId xmlns:p14="http://schemas.microsoft.com/office/powerpoint/2010/main" val="23658708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0591" y="539496"/>
            <a:ext cx="7702819" cy="5779008"/>
          </a:xfrm>
          <a:prstGeom prst="rect">
            <a:avLst/>
          </a:prstGeom>
        </p:spPr>
      </p:pic>
    </p:spTree>
    <p:extLst>
      <p:ext uri="{BB962C8B-B14F-4D97-AF65-F5344CB8AC3E}">
        <p14:creationId xmlns:p14="http://schemas.microsoft.com/office/powerpoint/2010/main" val="13497080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0468" y="539496"/>
            <a:ext cx="7723064" cy="5779008"/>
          </a:xfrm>
          <a:prstGeom prst="rect">
            <a:avLst/>
          </a:prstGeom>
        </p:spPr>
      </p:pic>
    </p:spTree>
    <p:extLst>
      <p:ext uri="{BB962C8B-B14F-4D97-AF65-F5344CB8AC3E}">
        <p14:creationId xmlns:p14="http://schemas.microsoft.com/office/powerpoint/2010/main" val="10051386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533400" y="76200"/>
            <a:ext cx="8077200" cy="6858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75000"/>
                  </a:schemeClr>
                </a:solidFill>
              </a:rPr>
              <a:t>Conditional vs. Expected</a:t>
            </a:r>
            <a:endParaRPr lang="en-US" sz="3600" b="1" dirty="0">
              <a:solidFill>
                <a:schemeClr val="accent2">
                  <a:lumMod val="75000"/>
                </a:schemeClr>
              </a:solidFill>
            </a:endParaRPr>
          </a:p>
        </p:txBody>
      </p:sp>
      <p:pic>
        <p:nvPicPr>
          <p:cNvPr id="2" name="Picture 1"/>
          <p:cNvPicPr>
            <a:picLocks noChangeAspect="1"/>
          </p:cNvPicPr>
          <p:nvPr/>
        </p:nvPicPr>
        <p:blipFill>
          <a:blip r:embed="rId3"/>
          <a:stretch>
            <a:fillRect/>
          </a:stretch>
        </p:blipFill>
        <p:spPr>
          <a:xfrm>
            <a:off x="255495" y="1714500"/>
            <a:ext cx="8633010" cy="3429000"/>
          </a:xfrm>
          <a:prstGeom prst="rect">
            <a:avLst/>
          </a:prstGeom>
        </p:spPr>
      </p:pic>
    </p:spTree>
    <p:extLst>
      <p:ext uri="{BB962C8B-B14F-4D97-AF65-F5344CB8AC3E}">
        <p14:creationId xmlns:p14="http://schemas.microsoft.com/office/powerpoint/2010/main" val="3121854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533400" y="76200"/>
            <a:ext cx="8077200" cy="6858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75000"/>
                  </a:schemeClr>
                </a:solidFill>
              </a:rPr>
              <a:t>Conditional vs. Expected</a:t>
            </a:r>
            <a:endParaRPr lang="en-US" sz="3600" b="1" dirty="0">
              <a:solidFill>
                <a:schemeClr val="accent2">
                  <a:lumMod val="75000"/>
                </a:schemeClr>
              </a:solidFill>
            </a:endParaRPr>
          </a:p>
        </p:txBody>
      </p:sp>
      <p:pic>
        <p:nvPicPr>
          <p:cNvPr id="3" name="Picture 2"/>
          <p:cNvPicPr>
            <a:picLocks noChangeAspect="1"/>
          </p:cNvPicPr>
          <p:nvPr/>
        </p:nvPicPr>
        <p:blipFill>
          <a:blip r:embed="rId3"/>
          <a:stretch>
            <a:fillRect/>
          </a:stretch>
        </p:blipFill>
        <p:spPr>
          <a:xfrm>
            <a:off x="1219200" y="762000"/>
            <a:ext cx="3272128" cy="3886200"/>
          </a:xfrm>
          <a:prstGeom prst="rect">
            <a:avLst/>
          </a:prstGeom>
        </p:spPr>
      </p:pic>
      <p:pic>
        <p:nvPicPr>
          <p:cNvPr id="4" name="Picture 3"/>
          <p:cNvPicPr>
            <a:picLocks noChangeAspect="1"/>
          </p:cNvPicPr>
          <p:nvPr/>
        </p:nvPicPr>
        <p:blipFill>
          <a:blip r:embed="rId4"/>
          <a:stretch>
            <a:fillRect/>
          </a:stretch>
        </p:blipFill>
        <p:spPr>
          <a:xfrm>
            <a:off x="4495800" y="762000"/>
            <a:ext cx="3272128" cy="3886200"/>
          </a:xfrm>
          <a:prstGeom prst="rect">
            <a:avLst/>
          </a:prstGeom>
        </p:spPr>
      </p:pic>
      <p:pic>
        <p:nvPicPr>
          <p:cNvPr id="6" name="Picture 5"/>
          <p:cNvPicPr>
            <a:picLocks noChangeAspect="1"/>
          </p:cNvPicPr>
          <p:nvPr/>
        </p:nvPicPr>
        <p:blipFill>
          <a:blip r:embed="rId5"/>
          <a:stretch>
            <a:fillRect/>
          </a:stretch>
        </p:blipFill>
        <p:spPr>
          <a:xfrm>
            <a:off x="533400" y="4724400"/>
            <a:ext cx="7924800" cy="2033949"/>
          </a:xfrm>
          <a:prstGeom prst="rect">
            <a:avLst/>
          </a:prstGeom>
        </p:spPr>
      </p:pic>
    </p:spTree>
    <p:extLst>
      <p:ext uri="{BB962C8B-B14F-4D97-AF65-F5344CB8AC3E}">
        <p14:creationId xmlns:p14="http://schemas.microsoft.com/office/powerpoint/2010/main" val="29079652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533400" y="76200"/>
            <a:ext cx="8077200" cy="6858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75000"/>
                  </a:schemeClr>
                </a:solidFill>
              </a:rPr>
              <a:t>Conditional vs. Expected</a:t>
            </a:r>
            <a:endParaRPr lang="en-US" sz="3600" b="1" dirty="0">
              <a:solidFill>
                <a:schemeClr val="accent2">
                  <a:lumMod val="75000"/>
                </a:schemeClr>
              </a:solidFill>
            </a:endParaRPr>
          </a:p>
        </p:txBody>
      </p:sp>
      <p:pic>
        <p:nvPicPr>
          <p:cNvPr id="3" name="Picture 2"/>
          <p:cNvPicPr>
            <a:picLocks noChangeAspect="1"/>
          </p:cNvPicPr>
          <p:nvPr/>
        </p:nvPicPr>
        <p:blipFill>
          <a:blip r:embed="rId3"/>
          <a:stretch>
            <a:fillRect/>
          </a:stretch>
        </p:blipFill>
        <p:spPr>
          <a:xfrm>
            <a:off x="2173678" y="685800"/>
            <a:ext cx="2309737" cy="2743200"/>
          </a:xfrm>
          <a:prstGeom prst="rect">
            <a:avLst/>
          </a:prstGeom>
        </p:spPr>
      </p:pic>
      <p:pic>
        <p:nvPicPr>
          <p:cNvPr id="4" name="Picture 3"/>
          <p:cNvPicPr>
            <a:picLocks noChangeAspect="1"/>
          </p:cNvPicPr>
          <p:nvPr/>
        </p:nvPicPr>
        <p:blipFill>
          <a:blip r:embed="rId4"/>
          <a:stretch>
            <a:fillRect/>
          </a:stretch>
        </p:blipFill>
        <p:spPr>
          <a:xfrm>
            <a:off x="4572000" y="685800"/>
            <a:ext cx="2309738" cy="27432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00" y="3505200"/>
            <a:ext cx="4267200" cy="32004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505200"/>
            <a:ext cx="4267200" cy="3200400"/>
          </a:xfrm>
          <a:prstGeom prst="rect">
            <a:avLst/>
          </a:prstGeom>
        </p:spPr>
      </p:pic>
    </p:spTree>
    <p:extLst>
      <p:ext uri="{BB962C8B-B14F-4D97-AF65-F5344CB8AC3E}">
        <p14:creationId xmlns:p14="http://schemas.microsoft.com/office/powerpoint/2010/main" val="576863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533400" y="76200"/>
            <a:ext cx="8077200" cy="6858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75000"/>
                  </a:schemeClr>
                </a:solidFill>
              </a:rPr>
              <a:t>Risk Index</a:t>
            </a:r>
            <a:endParaRPr lang="en-US" sz="3600" b="1" dirty="0">
              <a:solidFill>
                <a:schemeClr val="accent2">
                  <a:lumMod val="75000"/>
                </a:schemeClr>
              </a:solidFill>
            </a:endParaRPr>
          </a:p>
        </p:txBody>
      </p:sp>
      <p:pic>
        <p:nvPicPr>
          <p:cNvPr id="4" name="Picture 3"/>
          <p:cNvPicPr>
            <a:picLocks noChangeAspect="1"/>
          </p:cNvPicPr>
          <p:nvPr/>
        </p:nvPicPr>
        <p:blipFill>
          <a:blip r:embed="rId3"/>
          <a:stretch>
            <a:fillRect/>
          </a:stretch>
        </p:blipFill>
        <p:spPr>
          <a:xfrm>
            <a:off x="5867400" y="609600"/>
            <a:ext cx="2590800" cy="307700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038600"/>
            <a:ext cx="3606800" cy="2705100"/>
          </a:xfrm>
          <a:prstGeom prst="rect">
            <a:avLst/>
          </a:prstGeom>
        </p:spPr>
      </p:pic>
      <p:sp>
        <p:nvSpPr>
          <p:cNvPr id="7" name="Content Placeholder 2"/>
          <p:cNvSpPr txBox="1">
            <a:spLocks/>
          </p:cNvSpPr>
          <p:nvPr/>
        </p:nvSpPr>
        <p:spPr>
          <a:xfrm>
            <a:off x="381000" y="685800"/>
            <a:ext cx="4876800" cy="3276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Bef>
                <a:spcPts val="0"/>
              </a:spcBef>
              <a:spcAft>
                <a:spcPts val="0"/>
              </a:spcAft>
            </a:pPr>
            <a:r>
              <a:rPr lang="en-US" dirty="0" smtClean="0">
                <a:solidFill>
                  <a:schemeClr val="tx1">
                    <a:lumMod val="95000"/>
                    <a:lumOff val="5000"/>
                  </a:schemeClr>
                </a:solidFill>
              </a:rPr>
              <a:t>Choosing to focus the index on the expected losses (red bars)</a:t>
            </a:r>
          </a:p>
          <a:p>
            <a:pPr marL="457200" lvl="1" indent="-228600">
              <a:spcBef>
                <a:spcPts val="600"/>
              </a:spcBef>
            </a:pPr>
            <a:r>
              <a:rPr lang="en-US" sz="1800" dirty="0" smtClean="0">
                <a:solidFill>
                  <a:schemeClr val="tx1">
                    <a:lumMod val="95000"/>
                    <a:lumOff val="5000"/>
                  </a:schemeClr>
                </a:solidFill>
              </a:rPr>
              <a:t>Most closely reflects the Strategic Plan objective to “mitigate” wildfire risk</a:t>
            </a:r>
          </a:p>
          <a:p>
            <a:pPr marL="457200" lvl="1" indent="-228600">
              <a:spcBef>
                <a:spcPts val="600"/>
              </a:spcBef>
            </a:pPr>
            <a:r>
              <a:rPr lang="en-US" sz="1800" dirty="0" smtClean="0">
                <a:solidFill>
                  <a:schemeClr val="tx1">
                    <a:lumMod val="95000"/>
                    <a:lumOff val="5000"/>
                  </a:schemeClr>
                </a:solidFill>
              </a:rPr>
              <a:t>Pie chart captures the relative size of the red bars as the share of expected losses in each region</a:t>
            </a:r>
            <a:endParaRPr lang="en-US" dirty="0">
              <a:solidFill>
                <a:schemeClr val="tx1">
                  <a:lumMod val="95000"/>
                  <a:lumOff val="5000"/>
                </a:schemeClr>
              </a:solidFill>
            </a:endParaRPr>
          </a:p>
          <a:p>
            <a:pPr marL="457200" lvl="1" indent="-228600">
              <a:spcBef>
                <a:spcPts val="600"/>
              </a:spcBef>
            </a:pPr>
            <a:r>
              <a:rPr lang="en-US" sz="1800" dirty="0" smtClean="0">
                <a:solidFill>
                  <a:schemeClr val="tx1">
                    <a:lumMod val="95000"/>
                    <a:lumOff val="5000"/>
                  </a:schemeClr>
                </a:solidFill>
              </a:rPr>
              <a:t>Goal is to reduce overall risk by mitigating </a:t>
            </a:r>
            <a:r>
              <a:rPr lang="en-US" sz="1800" dirty="0">
                <a:solidFill>
                  <a:schemeClr val="tx1">
                    <a:lumMod val="95000"/>
                    <a:lumOff val="5000"/>
                  </a:schemeClr>
                </a:solidFill>
              </a:rPr>
              <a:t>potential losses (i.e., </a:t>
            </a:r>
            <a:r>
              <a:rPr lang="en-US" sz="1800" dirty="0" smtClean="0">
                <a:solidFill>
                  <a:schemeClr val="tx1">
                    <a:lumMod val="95000"/>
                    <a:lumOff val="5000"/>
                  </a:schemeClr>
                </a:solidFill>
              </a:rPr>
              <a:t>moving from lower right to upper left on scatter plot)</a:t>
            </a:r>
            <a:endParaRPr lang="en-US" sz="1800" dirty="0">
              <a:solidFill>
                <a:schemeClr val="tx1">
                  <a:lumMod val="95000"/>
                  <a:lumOff val="5000"/>
                </a:schemeClr>
              </a:solidFill>
            </a:endParaRPr>
          </a:p>
        </p:txBody>
      </p:sp>
      <p:pic>
        <p:nvPicPr>
          <p:cNvPr id="6" name="Picture 5"/>
          <p:cNvPicPr>
            <a:picLocks noChangeAspect="1"/>
          </p:cNvPicPr>
          <p:nvPr/>
        </p:nvPicPr>
        <p:blipFill rotWithShape="1">
          <a:blip r:embed="rId5"/>
          <a:srcRect l="5693" r="6066"/>
          <a:stretch/>
        </p:blipFill>
        <p:spPr>
          <a:xfrm>
            <a:off x="5867400" y="3810000"/>
            <a:ext cx="2581275" cy="2934068"/>
          </a:xfrm>
          <a:prstGeom prst="rect">
            <a:avLst/>
          </a:prstGeom>
        </p:spPr>
      </p:pic>
    </p:spTree>
    <p:extLst>
      <p:ext uri="{BB962C8B-B14F-4D97-AF65-F5344CB8AC3E}">
        <p14:creationId xmlns:p14="http://schemas.microsoft.com/office/powerpoint/2010/main" val="873944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578602" y="1447800"/>
            <a:ext cx="7955797" cy="5105400"/>
          </a:xfrm>
          <a:prstGeom prst="rect">
            <a:avLst/>
          </a:prstGeom>
          <a:noFill/>
        </p:spPr>
        <p:txBody>
          <a:bodyPr>
            <a:noAutofit/>
          </a:bodyPr>
          <a:lstStyle/>
          <a:p>
            <a:r>
              <a:rPr lang="en-US" sz="2400" b="1" i="1" dirty="0" smtClean="0"/>
              <a:t>What is the wildfire risk assessment? </a:t>
            </a:r>
          </a:p>
          <a:p>
            <a:pPr lvl="1"/>
            <a:r>
              <a:rPr lang="en-US" dirty="0" smtClean="0"/>
              <a:t>Three fundamental components:</a:t>
            </a:r>
          </a:p>
          <a:p>
            <a:pPr lvl="2"/>
            <a:r>
              <a:rPr lang="en-US" sz="2400" dirty="0" smtClean="0"/>
              <a:t>Fire likelihood, fire intensity, and fire effects – all in a spatial context</a:t>
            </a:r>
          </a:p>
          <a:p>
            <a:pPr marL="914400" lvl="2" indent="0">
              <a:buNone/>
            </a:pPr>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marL="457200" lvl="1" indent="0">
              <a:buNone/>
            </a:pPr>
            <a:r>
              <a:rPr lang="en-US" sz="1800" dirty="0" smtClean="0"/>
              <a:t>Scott et al. 2013</a:t>
            </a:r>
          </a:p>
          <a:p>
            <a:pPr marL="457200" lvl="1" indent="0">
              <a:spcBef>
                <a:spcPts val="0"/>
              </a:spcBef>
              <a:buNone/>
            </a:pPr>
            <a:r>
              <a:rPr lang="en-US" sz="1800" dirty="0" smtClean="0"/>
              <a:t>RMRS-GTR-315</a:t>
            </a:r>
          </a:p>
          <a:p>
            <a:endParaRPr lang="en-US" sz="2400" b="1" i="1" dirty="0" smtClean="0"/>
          </a:p>
        </p:txBody>
      </p:sp>
      <p:sp>
        <p:nvSpPr>
          <p:cNvPr id="7" name="Title 1"/>
          <p:cNvSpPr txBox="1">
            <a:spLocks/>
          </p:cNvSpPr>
          <p:nvPr/>
        </p:nvSpPr>
        <p:spPr>
          <a:xfrm>
            <a:off x="578603" y="304800"/>
            <a:ext cx="8077200" cy="9144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75000"/>
                  </a:schemeClr>
                </a:solidFill>
              </a:rPr>
              <a:t>Overview of Wildfire Risk Assessment</a:t>
            </a:r>
            <a:endParaRPr lang="en-US" sz="3600" b="1" dirty="0">
              <a:solidFill>
                <a:schemeClr val="accent2">
                  <a:lumMod val="75000"/>
                </a:schemeClr>
              </a:solidFill>
            </a:endParaRPr>
          </a:p>
        </p:txBody>
      </p:sp>
      <p:pic>
        <p:nvPicPr>
          <p:cNvPr id="15" name="Picture 3" descr="C:\Users\mpthompson02\Documents\Dropbox\Risk GTR\final\figures\Figure 2 - Conceptual Risk Model.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321867"/>
            <a:ext cx="5105400" cy="3331543"/>
          </a:xfrm>
          <a:prstGeom prst="rect">
            <a:avLst/>
          </a:prstGeom>
          <a:ln w="28575">
            <a:solidFill>
              <a:schemeClr val="bg1"/>
            </a:solidFill>
          </a:ln>
          <a:effectLst>
            <a:outerShdw blurRad="50800" dist="889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2" descr="C:\Users\mpthompson02\Documents\Dropbox\Risk GTR\final\figures\Figure 1 - Fire Risk Triang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321867"/>
            <a:ext cx="2378734" cy="221574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rot="2018108">
            <a:off x="1058032" y="3747185"/>
            <a:ext cx="243143" cy="990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1745328" y="4731673"/>
            <a:ext cx="243143" cy="1143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8780264">
            <a:off x="2431345" y="3881328"/>
            <a:ext cx="243143" cy="810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5400000">
            <a:off x="4248150" y="4591053"/>
            <a:ext cx="914399" cy="24003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5400000">
            <a:off x="6697462" y="5189738"/>
            <a:ext cx="1159276" cy="1447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400000">
            <a:off x="5067298" y="1672938"/>
            <a:ext cx="1664456" cy="496494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52584" y="6308116"/>
            <a:ext cx="2438401" cy="276999"/>
          </a:xfrm>
          <a:prstGeom prst="rect">
            <a:avLst/>
          </a:prstGeom>
          <a:solidFill>
            <a:schemeClr val="tx1"/>
          </a:solidFill>
        </p:spPr>
        <p:txBody>
          <a:bodyPr wrap="square" rtlCol="0">
            <a:spAutoFit/>
          </a:bodyPr>
          <a:lstStyle/>
          <a:p>
            <a:r>
              <a:rPr lang="en-US" sz="1200" b="1" cap="small" dirty="0" smtClean="0">
                <a:solidFill>
                  <a:schemeClr val="bg1"/>
                </a:solidFill>
              </a:rPr>
              <a:t>Wildfire Simulation Modeling </a:t>
            </a:r>
            <a:endParaRPr lang="en-US" sz="1200" b="1" cap="small" dirty="0">
              <a:solidFill>
                <a:schemeClr val="bg1"/>
              </a:solidFill>
            </a:endParaRPr>
          </a:p>
        </p:txBody>
      </p:sp>
    </p:spTree>
    <p:extLst>
      <p:ext uri="{BB962C8B-B14F-4D97-AF65-F5344CB8AC3E}">
        <p14:creationId xmlns:p14="http://schemas.microsoft.com/office/powerpoint/2010/main" val="49681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9" grpId="0" animBg="1"/>
      <p:bldP spid="9" grpId="1" animBg="1"/>
      <p:bldP spid="10" grpId="0" animBg="1"/>
      <p:bldP spid="10" grpId="1" animBg="1"/>
      <p:bldP spid="11" grpId="0" animBg="1"/>
      <p:bldP spid="11" grpId="1"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33800" y="1143000"/>
            <a:ext cx="5005668" cy="507831"/>
          </a:xfrm>
          <a:prstGeom prst="rect">
            <a:avLst/>
          </a:prstGeom>
          <a:solidFill>
            <a:schemeClr val="bg1"/>
          </a:solidFill>
          <a:ln>
            <a:solidFill>
              <a:schemeClr val="tx1"/>
            </a:solidFill>
          </a:ln>
        </p:spPr>
        <p:txBody>
          <a:bodyPr wrap="square" rtlCol="0">
            <a:spAutoFit/>
          </a:bodyPr>
          <a:lstStyle/>
          <a:p>
            <a:r>
              <a:rPr lang="en-US" sz="1350" dirty="0"/>
              <a:t>“The baseline value, at least for economic </a:t>
            </a:r>
            <a:r>
              <a:rPr lang="en-US" sz="1350" dirty="0" err="1"/>
              <a:t>indcators</a:t>
            </a:r>
            <a:r>
              <a:rPr lang="en-US" sz="1350" dirty="0"/>
              <a:t>, is usually 100.” – </a:t>
            </a:r>
            <a:r>
              <a:rPr lang="en-US" sz="900" u="sng" dirty="0"/>
              <a:t>Economic Indicators for Dummies, </a:t>
            </a:r>
            <a:r>
              <a:rPr lang="en-US" sz="900" dirty="0"/>
              <a:t>Michael </a:t>
            </a:r>
            <a:r>
              <a:rPr lang="en-US" sz="900" dirty="0" err="1"/>
              <a:t>Griffis</a:t>
            </a:r>
            <a:r>
              <a:rPr lang="en-US" sz="900" dirty="0"/>
              <a:t>, 2011</a:t>
            </a:r>
            <a:endParaRPr lang="en-US" sz="900" u="sng" dirty="0"/>
          </a:p>
        </p:txBody>
      </p:sp>
      <p:sp>
        <p:nvSpPr>
          <p:cNvPr id="9" name="Title 1"/>
          <p:cNvSpPr txBox="1">
            <a:spLocks/>
          </p:cNvSpPr>
          <p:nvPr/>
        </p:nvSpPr>
        <p:spPr>
          <a:xfrm>
            <a:off x="533400" y="76200"/>
            <a:ext cx="8077200" cy="6858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75000"/>
                  </a:schemeClr>
                </a:solidFill>
              </a:rPr>
              <a:t>Risk Index</a:t>
            </a:r>
            <a:endParaRPr lang="en-US" sz="3600" b="1" dirty="0">
              <a:solidFill>
                <a:schemeClr val="accent2">
                  <a:lumMod val="75000"/>
                </a:schemeClr>
              </a:solidFill>
            </a:endParaRPr>
          </a:p>
        </p:txBody>
      </p:sp>
      <p:sp>
        <p:nvSpPr>
          <p:cNvPr id="10" name="Content Placeholder 2"/>
          <p:cNvSpPr txBox="1">
            <a:spLocks/>
          </p:cNvSpPr>
          <p:nvPr/>
        </p:nvSpPr>
        <p:spPr>
          <a:xfrm>
            <a:off x="457200" y="1676400"/>
            <a:ext cx="8077200" cy="2133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Bef>
                <a:spcPts val="0"/>
              </a:spcBef>
              <a:spcAft>
                <a:spcPts val="0"/>
              </a:spcAft>
            </a:pPr>
            <a:r>
              <a:rPr lang="en-US" dirty="0" smtClean="0">
                <a:solidFill>
                  <a:schemeClr val="tx1">
                    <a:lumMod val="95000"/>
                    <a:lumOff val="5000"/>
                  </a:schemeClr>
                </a:solidFill>
              </a:rPr>
              <a:t>Baseline Risk</a:t>
            </a:r>
          </a:p>
          <a:p>
            <a:pPr marL="457200" lvl="1" indent="-228600">
              <a:spcBef>
                <a:spcPts val="600"/>
              </a:spcBef>
            </a:pPr>
            <a:r>
              <a:rPr lang="en-US" sz="1800" dirty="0" smtClean="0">
                <a:solidFill>
                  <a:schemeClr val="tx1">
                    <a:lumMod val="95000"/>
                    <a:lumOff val="5000"/>
                  </a:schemeClr>
                </a:solidFill>
              </a:rPr>
              <a:t>We set the baseline value equal to 100</a:t>
            </a:r>
          </a:p>
          <a:p>
            <a:pPr marL="457200" lvl="1" indent="-228600">
              <a:spcBef>
                <a:spcPts val="600"/>
              </a:spcBef>
            </a:pPr>
            <a:r>
              <a:rPr lang="en-US" sz="1800" dirty="0" smtClean="0">
                <a:solidFill>
                  <a:schemeClr val="tx1">
                    <a:lumMod val="95000"/>
                    <a:lumOff val="5000"/>
                  </a:schemeClr>
                </a:solidFill>
              </a:rPr>
              <a:t>This value represents the most recent conditions available (2012)</a:t>
            </a:r>
            <a:endParaRPr lang="en-US" dirty="0">
              <a:solidFill>
                <a:schemeClr val="tx1">
                  <a:lumMod val="95000"/>
                  <a:lumOff val="5000"/>
                </a:schemeClr>
              </a:solidFill>
            </a:endParaRPr>
          </a:p>
          <a:p>
            <a:pPr marL="457200" lvl="1" indent="-228600">
              <a:spcBef>
                <a:spcPts val="600"/>
              </a:spcBef>
            </a:pPr>
            <a:r>
              <a:rPr lang="en-US" sz="1800" dirty="0" smtClean="0">
                <a:solidFill>
                  <a:schemeClr val="tx1">
                    <a:lumMod val="95000"/>
                    <a:lumOff val="5000"/>
                  </a:schemeClr>
                </a:solidFill>
              </a:rPr>
              <a:t>Graphs of how the index could change over time might look like this:</a:t>
            </a:r>
            <a:endParaRPr lang="en-US" sz="1800" dirty="0">
              <a:solidFill>
                <a:schemeClr val="tx1">
                  <a:lumMod val="95000"/>
                  <a:lumOff val="5000"/>
                </a:schemeClr>
              </a:solidFill>
            </a:endParaRPr>
          </a:p>
        </p:txBody>
      </p:sp>
      <p:pic>
        <p:nvPicPr>
          <p:cNvPr id="4" name="Picture 3"/>
          <p:cNvPicPr>
            <a:picLocks noChangeAspect="1"/>
          </p:cNvPicPr>
          <p:nvPr/>
        </p:nvPicPr>
        <p:blipFill>
          <a:blip r:embed="rId3"/>
          <a:stretch>
            <a:fillRect/>
          </a:stretch>
        </p:blipFill>
        <p:spPr>
          <a:xfrm>
            <a:off x="152402" y="3276599"/>
            <a:ext cx="4103860" cy="3291840"/>
          </a:xfrm>
          <a:prstGeom prst="rect">
            <a:avLst/>
          </a:prstGeom>
        </p:spPr>
      </p:pic>
      <p:pic>
        <p:nvPicPr>
          <p:cNvPr id="12" name="Picture 11"/>
          <p:cNvPicPr>
            <a:picLocks noChangeAspect="1"/>
          </p:cNvPicPr>
          <p:nvPr/>
        </p:nvPicPr>
        <p:blipFill>
          <a:blip r:embed="rId4"/>
          <a:stretch>
            <a:fillRect/>
          </a:stretch>
        </p:blipFill>
        <p:spPr>
          <a:xfrm>
            <a:off x="4343400" y="3276600"/>
            <a:ext cx="4657954" cy="3291840"/>
          </a:xfrm>
          <a:prstGeom prst="rect">
            <a:avLst/>
          </a:prstGeom>
        </p:spPr>
      </p:pic>
    </p:spTree>
    <p:extLst>
      <p:ext uri="{BB962C8B-B14F-4D97-AF65-F5344CB8AC3E}">
        <p14:creationId xmlns:p14="http://schemas.microsoft.com/office/powerpoint/2010/main" val="25945432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533400" y="76200"/>
            <a:ext cx="8077200" cy="6858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75000"/>
                  </a:schemeClr>
                </a:solidFill>
              </a:rPr>
              <a:t>Remaining Work</a:t>
            </a:r>
            <a:endParaRPr lang="en-US" sz="3600" b="1" dirty="0">
              <a:solidFill>
                <a:schemeClr val="accent2">
                  <a:lumMod val="75000"/>
                </a:schemeClr>
              </a:solidFill>
            </a:endParaRPr>
          </a:p>
        </p:txBody>
      </p:sp>
      <p:sp>
        <p:nvSpPr>
          <p:cNvPr id="7" name="Content Placeholder 2"/>
          <p:cNvSpPr txBox="1">
            <a:spLocks/>
          </p:cNvSpPr>
          <p:nvPr/>
        </p:nvSpPr>
        <p:spPr>
          <a:xfrm>
            <a:off x="381000" y="838200"/>
            <a:ext cx="84582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a:spcBef>
                <a:spcPts val="0"/>
              </a:spcBef>
            </a:pPr>
            <a:r>
              <a:rPr lang="en-US" dirty="0">
                <a:solidFill>
                  <a:schemeClr val="tx1">
                    <a:lumMod val="95000"/>
                    <a:lumOff val="5000"/>
                  </a:schemeClr>
                </a:solidFill>
              </a:rPr>
              <a:t>Deliver information about the assessment online</a:t>
            </a:r>
          </a:p>
          <a:p>
            <a:pPr marL="457200" lvl="1" indent="-228600">
              <a:spcBef>
                <a:spcPts val="600"/>
              </a:spcBef>
            </a:pPr>
            <a:r>
              <a:rPr lang="en-US" sz="1800" dirty="0">
                <a:solidFill>
                  <a:schemeClr val="tx1">
                    <a:lumMod val="95000"/>
                    <a:lumOff val="5000"/>
                  </a:schemeClr>
                </a:solidFill>
              </a:rPr>
              <a:t>Post documentation and results</a:t>
            </a:r>
          </a:p>
          <a:p>
            <a:pPr marL="457200" lvl="1" indent="-228600">
              <a:spcBef>
                <a:spcPts val="600"/>
              </a:spcBef>
            </a:pPr>
            <a:r>
              <a:rPr lang="en-US" sz="1800" dirty="0">
                <a:solidFill>
                  <a:schemeClr val="tx1">
                    <a:lumMod val="95000"/>
                    <a:lumOff val="5000"/>
                  </a:schemeClr>
                </a:solidFill>
              </a:rPr>
              <a:t>Post data, develop Story Map(s), etc. for users to explore the data interactively</a:t>
            </a:r>
          </a:p>
          <a:p>
            <a:pPr marL="228600" indent="-228600" fontAlgn="auto">
              <a:spcBef>
                <a:spcPts val="1200"/>
              </a:spcBef>
              <a:spcAft>
                <a:spcPts val="0"/>
              </a:spcAft>
            </a:pPr>
            <a:r>
              <a:rPr lang="en-US" dirty="0" smtClean="0">
                <a:solidFill>
                  <a:schemeClr val="tx1">
                    <a:lumMod val="95000"/>
                    <a:lumOff val="5000"/>
                  </a:schemeClr>
                </a:solidFill>
              </a:rPr>
              <a:t>Test sensitivity to landscape changes</a:t>
            </a:r>
          </a:p>
          <a:p>
            <a:pPr marL="457200" lvl="1" indent="-228600">
              <a:spcBef>
                <a:spcPts val="600"/>
              </a:spcBef>
            </a:pPr>
            <a:r>
              <a:rPr lang="en-US" sz="1800" dirty="0" smtClean="0">
                <a:solidFill>
                  <a:schemeClr val="tx1">
                    <a:lumMod val="95000"/>
                    <a:lumOff val="5000"/>
                  </a:schemeClr>
                </a:solidFill>
              </a:rPr>
              <a:t>National scope: calculate NVC and risk index for 2014 landscape conditions</a:t>
            </a:r>
          </a:p>
          <a:p>
            <a:pPr marL="457200" lvl="1" indent="-228600">
              <a:spcBef>
                <a:spcPts val="600"/>
              </a:spcBef>
            </a:pPr>
            <a:r>
              <a:rPr lang="en-US" sz="1800" dirty="0" smtClean="0">
                <a:solidFill>
                  <a:schemeClr val="tx1">
                    <a:lumMod val="95000"/>
                    <a:lumOff val="5000"/>
                  </a:schemeClr>
                </a:solidFill>
              </a:rPr>
              <a:t>Use CFLRP landscapes to test multiple points in time (pre-treatment, 2012, 2014, and hypothetical 2019 post-treatment)</a:t>
            </a:r>
          </a:p>
          <a:p>
            <a:pPr marL="457200" lvl="1" indent="-228600">
              <a:spcBef>
                <a:spcPts val="600"/>
              </a:spcBef>
            </a:pPr>
            <a:r>
              <a:rPr lang="en-US" sz="1800" dirty="0" smtClean="0">
                <a:solidFill>
                  <a:schemeClr val="tx1">
                    <a:lumMod val="95000"/>
                    <a:lumOff val="5000"/>
                  </a:schemeClr>
                </a:solidFill>
              </a:rPr>
              <a:t>Estimate the potential for agency actions to mitigate wildfire risk in different landscapes</a:t>
            </a:r>
          </a:p>
          <a:p>
            <a:pPr marL="228600" indent="-228600" fontAlgn="auto">
              <a:spcBef>
                <a:spcPts val="1200"/>
              </a:spcBef>
              <a:spcAft>
                <a:spcPts val="0"/>
              </a:spcAft>
            </a:pPr>
            <a:r>
              <a:rPr lang="en-US" dirty="0" smtClean="0">
                <a:solidFill>
                  <a:schemeClr val="tx1">
                    <a:lumMod val="95000"/>
                    <a:lumOff val="5000"/>
                  </a:schemeClr>
                </a:solidFill>
              </a:rPr>
              <a:t>Develop a process for annual or bi-annual updates</a:t>
            </a:r>
            <a:endParaRPr lang="en-US" dirty="0">
              <a:solidFill>
                <a:schemeClr val="tx1">
                  <a:lumMod val="95000"/>
                  <a:lumOff val="5000"/>
                </a:schemeClr>
              </a:solidFill>
            </a:endParaRPr>
          </a:p>
          <a:p>
            <a:pPr marL="457200" lvl="1" indent="-228600">
              <a:spcBef>
                <a:spcPts val="600"/>
              </a:spcBef>
            </a:pPr>
            <a:r>
              <a:rPr lang="en-US" sz="1800" dirty="0" smtClean="0">
                <a:solidFill>
                  <a:schemeClr val="tx1">
                    <a:lumMod val="95000"/>
                    <a:lumOff val="5000"/>
                  </a:schemeClr>
                </a:solidFill>
              </a:rPr>
              <a:t>New vegetation and fuels data become available every two years</a:t>
            </a:r>
          </a:p>
          <a:p>
            <a:pPr marL="457200" lvl="1" indent="-228600">
              <a:spcBef>
                <a:spcPts val="600"/>
              </a:spcBef>
            </a:pPr>
            <a:r>
              <a:rPr lang="en-US" sz="1800" dirty="0" smtClean="0">
                <a:solidFill>
                  <a:schemeClr val="tx1">
                    <a:lumMod val="95000"/>
                    <a:lumOff val="5000"/>
                  </a:schemeClr>
                </a:solidFill>
              </a:rPr>
              <a:t>Can we capture annual changes? Can we update data to current conditions?</a:t>
            </a:r>
            <a:endParaRPr lang="en-US" sz="1800" dirty="0">
              <a:solidFill>
                <a:schemeClr val="tx1">
                  <a:lumMod val="95000"/>
                  <a:lumOff val="5000"/>
                </a:schemeClr>
              </a:solidFill>
            </a:endParaRPr>
          </a:p>
          <a:p>
            <a:pPr marL="228600" indent="-228600" fontAlgn="auto">
              <a:spcBef>
                <a:spcPts val="1200"/>
              </a:spcBef>
              <a:spcAft>
                <a:spcPts val="0"/>
              </a:spcAft>
            </a:pPr>
            <a:r>
              <a:rPr lang="en-US" dirty="0" smtClean="0">
                <a:solidFill>
                  <a:schemeClr val="tx1">
                    <a:lumMod val="95000"/>
                    <a:lumOff val="5000"/>
                  </a:schemeClr>
                </a:solidFill>
              </a:rPr>
              <a:t>Expand the analysis to all lands</a:t>
            </a:r>
            <a:endParaRPr lang="en-US" dirty="0">
              <a:solidFill>
                <a:schemeClr val="tx1">
                  <a:lumMod val="95000"/>
                  <a:lumOff val="5000"/>
                </a:schemeClr>
              </a:solidFill>
            </a:endParaRPr>
          </a:p>
          <a:p>
            <a:pPr marL="457200" lvl="1" indent="-228600">
              <a:spcBef>
                <a:spcPts val="600"/>
              </a:spcBef>
            </a:pPr>
            <a:r>
              <a:rPr lang="en-US" sz="1800" dirty="0" smtClean="0">
                <a:solidFill>
                  <a:schemeClr val="tx1">
                    <a:lumMod val="95000"/>
                    <a:lumOff val="5000"/>
                  </a:schemeClr>
                </a:solidFill>
              </a:rPr>
              <a:t>Most data sources already cover all lands</a:t>
            </a:r>
          </a:p>
          <a:p>
            <a:pPr marL="457200" lvl="1" indent="-228600">
              <a:spcBef>
                <a:spcPts val="600"/>
              </a:spcBef>
            </a:pPr>
            <a:r>
              <a:rPr lang="en-US" sz="1800" dirty="0" smtClean="0">
                <a:solidFill>
                  <a:schemeClr val="tx1">
                    <a:lumMod val="95000"/>
                    <a:lumOff val="5000"/>
                  </a:schemeClr>
                </a:solidFill>
              </a:rPr>
              <a:t>Will need to make some adjustments to Relative Importance outside of NFS land</a:t>
            </a:r>
            <a:endParaRPr lang="en-US" dirty="0">
              <a:solidFill>
                <a:schemeClr val="tx1">
                  <a:lumMod val="95000"/>
                  <a:lumOff val="5000"/>
                </a:schemeClr>
              </a:solidFill>
            </a:endParaRPr>
          </a:p>
        </p:txBody>
      </p:sp>
    </p:spTree>
    <p:extLst>
      <p:ext uri="{BB962C8B-B14F-4D97-AF65-F5344CB8AC3E}">
        <p14:creationId xmlns:p14="http://schemas.microsoft.com/office/powerpoint/2010/main" val="26288958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1371600"/>
            <a:ext cx="8077200" cy="6858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75000"/>
                  </a:schemeClr>
                </a:solidFill>
              </a:rPr>
              <a:t>Questions?</a:t>
            </a:r>
            <a:endParaRPr lang="en-US" sz="3600" b="1" dirty="0">
              <a:solidFill>
                <a:schemeClr val="accent2">
                  <a:lumMod val="75000"/>
                </a:schemeClr>
              </a:solidFill>
            </a:endParaRPr>
          </a:p>
        </p:txBody>
      </p:sp>
    </p:spTree>
    <p:extLst>
      <p:ext uri="{BB962C8B-B14F-4D97-AF65-F5344CB8AC3E}">
        <p14:creationId xmlns:p14="http://schemas.microsoft.com/office/powerpoint/2010/main" val="2601974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365" y="200556"/>
            <a:ext cx="8229600" cy="931333"/>
          </a:xfrm>
          <a:noFill/>
        </p:spPr>
        <p:txBody>
          <a:bodyPr vert="horz" lIns="91440" tIns="45720" rIns="91440" bIns="45720" rtlCol="0" anchor="ctr" anchorCtr="0">
            <a:normAutofit/>
          </a:bodyPr>
          <a:lstStyle/>
          <a:p>
            <a:pPr algn="ctr">
              <a:spcBef>
                <a:spcPct val="0"/>
              </a:spcBef>
            </a:pPr>
            <a:r>
              <a:rPr lang="en-US" sz="3600" b="1" dirty="0" smtClean="0">
                <a:solidFill>
                  <a:schemeClr val="accent2">
                    <a:lumMod val="75000"/>
                  </a:schemeClr>
                </a:solidFill>
                <a:cs typeface="+mj-cs"/>
              </a:rPr>
              <a:t>Quantifying Risk</a:t>
            </a:r>
            <a:endParaRPr lang="en-US" sz="3600" b="1" dirty="0">
              <a:solidFill>
                <a:schemeClr val="accent2">
                  <a:lumMod val="75000"/>
                </a:schemeClr>
              </a:solidFill>
              <a:cs typeface="+mj-cs"/>
            </a:endParaRPr>
          </a:p>
        </p:txBody>
      </p:sp>
      <p:sp>
        <p:nvSpPr>
          <p:cNvPr id="18" name="Content Placeholder 2"/>
          <p:cNvSpPr txBox="1">
            <a:spLocks/>
          </p:cNvSpPr>
          <p:nvPr/>
        </p:nvSpPr>
        <p:spPr>
          <a:xfrm>
            <a:off x="4498165" y="1371600"/>
            <a:ext cx="4371396"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Expected Net Value Change: E(</a:t>
            </a:r>
            <a:r>
              <a:rPr lang="en-US" i="1" dirty="0" err="1" smtClean="0">
                <a:solidFill>
                  <a:schemeClr val="tx1">
                    <a:lumMod val="95000"/>
                    <a:lumOff val="5000"/>
                  </a:schemeClr>
                </a:solidFill>
              </a:rPr>
              <a:t>wNVC</a:t>
            </a:r>
            <a:r>
              <a:rPr lang="en-US" dirty="0" smtClean="0">
                <a:solidFill>
                  <a:schemeClr val="tx1">
                    <a:lumMod val="95000"/>
                    <a:lumOff val="5000"/>
                  </a:schemeClr>
                </a:solidFill>
              </a:rPr>
              <a:t>)</a:t>
            </a:r>
          </a:p>
          <a:p>
            <a:pPr marL="622300" lvl="1" fontAlgn="auto">
              <a:spcAft>
                <a:spcPts val="0"/>
              </a:spcAft>
            </a:pPr>
            <a:r>
              <a:rPr lang="en-US" sz="1800" i="1" dirty="0" smtClean="0">
                <a:solidFill>
                  <a:schemeClr val="tx1">
                    <a:lumMod val="95000"/>
                    <a:lumOff val="5000"/>
                  </a:schemeClr>
                </a:solidFill>
              </a:rPr>
              <a:t>w</a:t>
            </a:r>
            <a:r>
              <a:rPr lang="en-US" sz="1800" dirty="0" smtClean="0">
                <a:solidFill>
                  <a:schemeClr val="tx1">
                    <a:lumMod val="95000"/>
                    <a:lumOff val="5000"/>
                  </a:schemeClr>
                </a:solidFill>
              </a:rPr>
              <a:t> term introduces a weighting factor based on </a:t>
            </a:r>
            <a:r>
              <a:rPr lang="en-US" sz="1800" u="sng" dirty="0" smtClean="0">
                <a:solidFill>
                  <a:schemeClr val="tx1">
                    <a:lumMod val="95000"/>
                    <a:lumOff val="5000"/>
                  </a:schemeClr>
                </a:solidFill>
              </a:rPr>
              <a:t>relative importance </a:t>
            </a:r>
            <a:r>
              <a:rPr lang="en-US" sz="1800" dirty="0" smtClean="0">
                <a:solidFill>
                  <a:schemeClr val="tx1">
                    <a:lumMod val="95000"/>
                    <a:lumOff val="5000"/>
                  </a:schemeClr>
                </a:solidFill>
              </a:rPr>
              <a:t>and </a:t>
            </a:r>
            <a:r>
              <a:rPr lang="en-US" sz="1800" u="sng" dirty="0" smtClean="0">
                <a:solidFill>
                  <a:schemeClr val="tx1">
                    <a:lumMod val="95000"/>
                    <a:lumOff val="5000"/>
                  </a:schemeClr>
                </a:solidFill>
              </a:rPr>
              <a:t>relative extent</a:t>
            </a:r>
          </a:p>
          <a:p>
            <a:pPr marL="228600" indent="-228600" fontAlgn="auto">
              <a:spcBef>
                <a:spcPts val="1800"/>
              </a:spcBef>
              <a:spcAft>
                <a:spcPts val="0"/>
              </a:spcAft>
            </a:pPr>
            <a:r>
              <a:rPr lang="en-US" dirty="0" smtClean="0">
                <a:solidFill>
                  <a:schemeClr val="tx1">
                    <a:lumMod val="95000"/>
                    <a:lumOff val="5000"/>
                  </a:schemeClr>
                </a:solidFill>
              </a:rPr>
              <a:t>Conditional </a:t>
            </a:r>
            <a:r>
              <a:rPr lang="en-US" dirty="0">
                <a:solidFill>
                  <a:schemeClr val="tx1">
                    <a:lumMod val="95000"/>
                    <a:lumOff val="5000"/>
                  </a:schemeClr>
                </a:solidFill>
              </a:rPr>
              <a:t>Net Value </a:t>
            </a:r>
            <a:r>
              <a:rPr lang="en-US" dirty="0" smtClean="0">
                <a:solidFill>
                  <a:schemeClr val="tx1">
                    <a:lumMod val="95000"/>
                    <a:lumOff val="5000"/>
                  </a:schemeClr>
                </a:solidFill>
              </a:rPr>
              <a:t>Change: </a:t>
            </a:r>
            <a:r>
              <a:rPr lang="en-US" dirty="0" err="1" smtClean="0">
                <a:solidFill>
                  <a:schemeClr val="tx1">
                    <a:lumMod val="95000"/>
                    <a:lumOff val="5000"/>
                  </a:schemeClr>
                </a:solidFill>
              </a:rPr>
              <a:t>cNVC</a:t>
            </a:r>
            <a:endParaRPr lang="en-US" dirty="0">
              <a:solidFill>
                <a:schemeClr val="tx1">
                  <a:lumMod val="95000"/>
                  <a:lumOff val="5000"/>
                </a:schemeClr>
              </a:solidFill>
            </a:endParaRPr>
          </a:p>
          <a:p>
            <a:pPr marL="622300" lvl="1" fontAlgn="auto">
              <a:spcAft>
                <a:spcPts val="0"/>
              </a:spcAft>
            </a:pPr>
            <a:r>
              <a:rPr lang="en-US" sz="1800" dirty="0" smtClean="0">
                <a:solidFill>
                  <a:schemeClr val="tx1">
                    <a:lumMod val="95000"/>
                    <a:lumOff val="5000"/>
                  </a:schemeClr>
                </a:solidFill>
              </a:rPr>
              <a:t>Considers only </a:t>
            </a:r>
            <a:r>
              <a:rPr lang="en-US" sz="1800" u="sng" dirty="0" smtClean="0">
                <a:solidFill>
                  <a:schemeClr val="tx1">
                    <a:lumMod val="95000"/>
                    <a:lumOff val="5000"/>
                  </a:schemeClr>
                </a:solidFill>
              </a:rPr>
              <a:t>conditional</a:t>
            </a:r>
            <a:r>
              <a:rPr lang="en-US" sz="1800" dirty="0" smtClean="0">
                <a:solidFill>
                  <a:schemeClr val="tx1">
                    <a:lumMod val="95000"/>
                    <a:lumOff val="5000"/>
                  </a:schemeClr>
                </a:solidFill>
              </a:rPr>
              <a:t> probabilities for each intensity level</a:t>
            </a:r>
          </a:p>
          <a:p>
            <a:pPr marL="622300" lvl="1" fontAlgn="auto">
              <a:spcAft>
                <a:spcPts val="0"/>
              </a:spcAft>
            </a:pPr>
            <a:r>
              <a:rPr lang="en-US" sz="1800" dirty="0" smtClean="0">
                <a:solidFill>
                  <a:schemeClr val="tx1">
                    <a:lumMod val="95000"/>
                    <a:lumOff val="5000"/>
                  </a:schemeClr>
                </a:solidFill>
              </a:rPr>
              <a:t>Expected </a:t>
            </a:r>
            <a:r>
              <a:rPr lang="en-US" sz="1800" dirty="0">
                <a:solidFill>
                  <a:schemeClr val="tx1">
                    <a:lumMod val="95000"/>
                    <a:lumOff val="5000"/>
                  </a:schemeClr>
                </a:solidFill>
              </a:rPr>
              <a:t>loss or gain </a:t>
            </a:r>
            <a:r>
              <a:rPr lang="en-US" sz="1800" i="1" dirty="0">
                <a:solidFill>
                  <a:schemeClr val="tx1">
                    <a:lumMod val="95000"/>
                    <a:lumOff val="5000"/>
                  </a:schemeClr>
                </a:solidFill>
              </a:rPr>
              <a:t>should fire </a:t>
            </a:r>
            <a:r>
              <a:rPr lang="en-US" sz="1800" i="1" dirty="0" smtClean="0">
                <a:solidFill>
                  <a:schemeClr val="tx1">
                    <a:lumMod val="95000"/>
                    <a:lumOff val="5000"/>
                  </a:schemeClr>
                </a:solidFill>
              </a:rPr>
              <a:t>occur</a:t>
            </a:r>
          </a:p>
          <a:p>
            <a:pPr marL="228600" indent="-228600">
              <a:spcBef>
                <a:spcPts val="1800"/>
              </a:spcBef>
            </a:pPr>
            <a:r>
              <a:rPr lang="en-US" dirty="0" smtClean="0">
                <a:solidFill>
                  <a:schemeClr val="tx1">
                    <a:lumMod val="95000"/>
                    <a:lumOff val="5000"/>
                  </a:schemeClr>
                </a:solidFill>
              </a:rPr>
              <a:t>Can </a:t>
            </a:r>
            <a:r>
              <a:rPr lang="en-US" dirty="0">
                <a:solidFill>
                  <a:schemeClr val="tx1">
                    <a:lumMod val="95000"/>
                    <a:lumOff val="5000"/>
                  </a:schemeClr>
                </a:solidFill>
              </a:rPr>
              <a:t>pull out benefit and loss separately</a:t>
            </a:r>
          </a:p>
        </p:txBody>
      </p:sp>
      <p:pic>
        <p:nvPicPr>
          <p:cNvPr id="4" name="Picture 3"/>
          <p:cNvPicPr>
            <a:picLocks noChangeAspect="1"/>
          </p:cNvPicPr>
          <p:nvPr/>
        </p:nvPicPr>
        <p:blipFill>
          <a:blip r:embed="rId2"/>
          <a:stretch>
            <a:fillRect/>
          </a:stretch>
        </p:blipFill>
        <p:spPr>
          <a:xfrm>
            <a:off x="304800" y="1131889"/>
            <a:ext cx="3769227" cy="4876800"/>
          </a:xfrm>
          <a:prstGeom prst="rect">
            <a:avLst/>
          </a:prstGeom>
          <a:ln w="28575">
            <a:solidFill>
              <a:schemeClr val="bg1"/>
            </a:solidFill>
          </a:ln>
          <a:effectLst>
            <a:outerShdw blurRad="50800" dist="88900" dir="8100000" algn="tr" rotWithShape="0">
              <a:prstClr val="black">
                <a:alpha val="40000"/>
              </a:prstClr>
            </a:outerShdw>
          </a:effectLst>
        </p:spPr>
      </p:pic>
      <p:pic>
        <p:nvPicPr>
          <p:cNvPr id="10" name="Picture 9"/>
          <p:cNvPicPr>
            <a:picLocks noChangeAspect="1"/>
          </p:cNvPicPr>
          <p:nvPr/>
        </p:nvPicPr>
        <p:blipFill>
          <a:blip r:embed="rId3"/>
          <a:stretch>
            <a:fillRect/>
          </a:stretch>
        </p:blipFill>
        <p:spPr>
          <a:xfrm>
            <a:off x="761264" y="1295400"/>
            <a:ext cx="3752850" cy="5246819"/>
          </a:xfrm>
          <a:prstGeom prst="rect">
            <a:avLst/>
          </a:prstGeom>
          <a:ln w="28575">
            <a:solidFill>
              <a:schemeClr val="bg1"/>
            </a:solidFill>
          </a:ln>
          <a:effectLst>
            <a:outerShdw blurRad="50800" dist="88900" dir="8100000" algn="tr" rotWithShape="0">
              <a:prstClr val="black">
                <a:alpha val="40000"/>
              </a:prstClr>
            </a:outerShdw>
          </a:effectLst>
        </p:spPr>
      </p:pic>
      <p:sp>
        <p:nvSpPr>
          <p:cNvPr id="17" name="Rectangle 16"/>
          <p:cNvSpPr/>
          <p:nvPr/>
        </p:nvSpPr>
        <p:spPr>
          <a:xfrm rot="2018108">
            <a:off x="2932021" y="3789372"/>
            <a:ext cx="168303" cy="80325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3447289" y="4517136"/>
            <a:ext cx="166942" cy="914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8780264">
            <a:off x="3987368" y="3898860"/>
            <a:ext cx="166978" cy="68422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58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xEl>
                                              <p:pRg st="5" end="5"/>
                                            </p:tx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78603" y="304800"/>
            <a:ext cx="8077200" cy="9144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75000"/>
                  </a:schemeClr>
                </a:solidFill>
              </a:rPr>
              <a:t>Overview of Wildfire Risk Assessment</a:t>
            </a:r>
            <a:endParaRPr lang="en-US" sz="3600" b="1" dirty="0">
              <a:solidFill>
                <a:schemeClr val="accent2">
                  <a:lumMod val="75000"/>
                </a:schemeClr>
              </a:solidFill>
            </a:endParaRPr>
          </a:p>
        </p:txBody>
      </p:sp>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717203" y="1219200"/>
            <a:ext cx="5800001" cy="52984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 name="Content Placeholder 2"/>
          <p:cNvSpPr>
            <a:spLocks noGrp="1"/>
          </p:cNvSpPr>
          <p:nvPr>
            <p:ph sz="quarter" idx="13"/>
          </p:nvPr>
        </p:nvSpPr>
        <p:spPr>
          <a:xfrm>
            <a:off x="1717203" y="6517688"/>
            <a:ext cx="5800001" cy="340312"/>
          </a:xfrm>
          <a:prstGeom prst="rect">
            <a:avLst/>
          </a:prstGeom>
          <a:noFill/>
        </p:spPr>
        <p:txBody>
          <a:bodyPr>
            <a:noAutofit/>
          </a:bodyPr>
          <a:lstStyle/>
          <a:p>
            <a:pPr lvl="0" algn="ctr"/>
            <a:r>
              <a:rPr lang="en-US" dirty="0" smtClean="0"/>
              <a:t>Figure from </a:t>
            </a:r>
            <a:r>
              <a:rPr lang="en-US" dirty="0" smtClean="0">
                <a:hlinkClick r:id="rId4"/>
              </a:rPr>
              <a:t>Scott et al. 2013</a:t>
            </a:r>
            <a:endParaRPr lang="en-US" dirty="0" smtClean="0"/>
          </a:p>
        </p:txBody>
      </p:sp>
    </p:spTree>
    <p:extLst>
      <p:ext uri="{BB962C8B-B14F-4D97-AF65-F5344CB8AC3E}">
        <p14:creationId xmlns:p14="http://schemas.microsoft.com/office/powerpoint/2010/main" val="1436989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2294315"/>
            <a:ext cx="6934200" cy="44017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5334000"/>
            <a:ext cx="962385" cy="1285875"/>
          </a:xfrm>
          <a:prstGeom prst="rect">
            <a:avLst/>
          </a:prstGeom>
        </p:spPr>
      </p:pic>
      <p:sp>
        <p:nvSpPr>
          <p:cNvPr id="9" name="Rounded Rectangle 8"/>
          <p:cNvSpPr/>
          <p:nvPr/>
        </p:nvSpPr>
        <p:spPr>
          <a:xfrm>
            <a:off x="1115568" y="1066800"/>
            <a:ext cx="3048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2590800" y="609600"/>
            <a:ext cx="62484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fontAlgn="auto">
              <a:spcAft>
                <a:spcPts val="0"/>
              </a:spcAft>
            </a:pPr>
            <a:r>
              <a:rPr lang="en-US" dirty="0" smtClean="0">
                <a:solidFill>
                  <a:schemeClr val="tx1">
                    <a:lumMod val="95000"/>
                    <a:lumOff val="5000"/>
                  </a:schemeClr>
                </a:solidFill>
              </a:rPr>
              <a:t>Burn Probability</a:t>
            </a:r>
          </a:p>
          <a:p>
            <a:pPr marL="622300" lvl="1" fontAlgn="auto">
              <a:spcAft>
                <a:spcPts val="0"/>
              </a:spcAft>
            </a:pPr>
            <a:r>
              <a:rPr lang="en-US" sz="1800" dirty="0" smtClean="0">
                <a:solidFill>
                  <a:schemeClr val="tx1">
                    <a:lumMod val="95000"/>
                    <a:lumOff val="5000"/>
                  </a:schemeClr>
                </a:solidFill>
              </a:rPr>
              <a:t>Input landscape is LANDFIRE </a:t>
            </a:r>
            <a:r>
              <a:rPr lang="en-US" sz="2400" dirty="0" smtClean="0">
                <a:solidFill>
                  <a:schemeClr val="tx1">
                    <a:lumMod val="95000"/>
                    <a:lumOff val="5000"/>
                  </a:schemeClr>
                </a:solidFill>
              </a:rPr>
              <a:t>2012</a:t>
            </a:r>
          </a:p>
          <a:p>
            <a:pPr marL="622300" lvl="1" fontAlgn="auto">
              <a:spcAft>
                <a:spcPts val="0"/>
              </a:spcAft>
            </a:pPr>
            <a:r>
              <a:rPr lang="en-US" sz="1800" dirty="0" err="1" smtClean="0">
                <a:solidFill>
                  <a:schemeClr val="tx1">
                    <a:lumMod val="95000"/>
                    <a:lumOff val="5000"/>
                  </a:schemeClr>
                </a:solidFill>
              </a:rPr>
              <a:t>FSim</a:t>
            </a:r>
            <a:r>
              <a:rPr lang="en-US" sz="1800" dirty="0" smtClean="0">
                <a:solidFill>
                  <a:schemeClr val="tx1">
                    <a:lumMod val="95000"/>
                    <a:lumOff val="5000"/>
                  </a:schemeClr>
                </a:solidFill>
              </a:rPr>
              <a:t> modeling done by RMRS, completed in 2016</a:t>
            </a:r>
          </a:p>
          <a:p>
            <a:pPr marL="622300" lvl="1" fontAlgn="auto">
              <a:spcAft>
                <a:spcPts val="0"/>
              </a:spcAft>
            </a:pPr>
            <a:r>
              <a:rPr lang="en-US" sz="1800" dirty="0" smtClean="0">
                <a:solidFill>
                  <a:schemeClr val="tx1">
                    <a:lumMod val="95000"/>
                    <a:lumOff val="5000"/>
                  </a:schemeClr>
                </a:solidFill>
              </a:rPr>
              <a:t>Calibrated </a:t>
            </a:r>
            <a:r>
              <a:rPr lang="en-US" sz="1800" dirty="0">
                <a:solidFill>
                  <a:schemeClr val="tx1">
                    <a:lumMod val="95000"/>
                    <a:lumOff val="5000"/>
                  </a:schemeClr>
                </a:solidFill>
              </a:rPr>
              <a:t>to fire </a:t>
            </a:r>
            <a:r>
              <a:rPr lang="en-US" sz="1800" dirty="0" smtClean="0">
                <a:solidFill>
                  <a:schemeClr val="tx1">
                    <a:lumMod val="95000"/>
                    <a:lumOff val="5000"/>
                  </a:schemeClr>
                </a:solidFill>
              </a:rPr>
              <a:t>occurrence from 1992 – 2013</a:t>
            </a:r>
          </a:p>
        </p:txBody>
      </p:sp>
      <p:sp>
        <p:nvSpPr>
          <p:cNvPr id="11"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Wildfire Simulation</a:t>
            </a:r>
            <a:endParaRPr lang="en-US" sz="3200" b="1" dirty="0">
              <a:solidFill>
                <a:schemeClr val="accent2">
                  <a:lumMod val="75000"/>
                </a:schemeClr>
              </a:solidFill>
            </a:endParaRPr>
          </a:p>
        </p:txBody>
      </p:sp>
    </p:spTree>
    <p:extLst>
      <p:ext uri="{BB962C8B-B14F-4D97-AF65-F5344CB8AC3E}">
        <p14:creationId xmlns:p14="http://schemas.microsoft.com/office/powerpoint/2010/main" val="26703156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2295360"/>
            <a:ext cx="6934200" cy="43996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5509300"/>
            <a:ext cx="962385" cy="935275"/>
          </a:xfrm>
          <a:prstGeom prst="rect">
            <a:avLst/>
          </a:prstGeom>
        </p:spPr>
      </p:pic>
      <p:sp>
        <p:nvSpPr>
          <p:cNvPr id="9" name="Rounded Rectangle 8"/>
          <p:cNvSpPr/>
          <p:nvPr/>
        </p:nvSpPr>
        <p:spPr>
          <a:xfrm>
            <a:off x="762000" y="990600"/>
            <a:ext cx="4572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2590800" y="609600"/>
            <a:ext cx="62484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a:r>
              <a:rPr lang="en-US" dirty="0" smtClean="0">
                <a:solidFill>
                  <a:schemeClr val="tx1">
                    <a:lumMod val="95000"/>
                    <a:lumOff val="5000"/>
                  </a:schemeClr>
                </a:solidFill>
              </a:rPr>
              <a:t>Conditional Flame </a:t>
            </a:r>
            <a:r>
              <a:rPr lang="en-US" dirty="0">
                <a:solidFill>
                  <a:schemeClr val="tx1">
                    <a:lumMod val="95000"/>
                    <a:lumOff val="5000"/>
                  </a:schemeClr>
                </a:solidFill>
              </a:rPr>
              <a:t>Length Probabilities (FLPs</a:t>
            </a:r>
            <a:r>
              <a:rPr lang="en-US" dirty="0" smtClean="0">
                <a:solidFill>
                  <a:schemeClr val="tx1">
                    <a:lumMod val="95000"/>
                    <a:lumOff val="5000"/>
                  </a:schemeClr>
                </a:solidFill>
              </a:rPr>
              <a:t>)</a:t>
            </a:r>
          </a:p>
          <a:p>
            <a:pPr marL="622300" lvl="1" fontAlgn="auto">
              <a:spcAft>
                <a:spcPts val="0"/>
              </a:spcAft>
            </a:pPr>
            <a:r>
              <a:rPr lang="en-US" sz="1800" dirty="0" smtClean="0">
                <a:solidFill>
                  <a:schemeClr val="tx1">
                    <a:lumMod val="95000"/>
                    <a:lumOff val="5000"/>
                  </a:schemeClr>
                </a:solidFill>
              </a:rPr>
              <a:t>Same simulations that generate burn probability</a:t>
            </a:r>
            <a:endParaRPr lang="en-US" sz="2400" dirty="0" smtClean="0">
              <a:solidFill>
                <a:schemeClr val="tx1">
                  <a:lumMod val="95000"/>
                  <a:lumOff val="5000"/>
                </a:schemeClr>
              </a:solidFill>
            </a:endParaRPr>
          </a:p>
          <a:p>
            <a:pPr marL="622300" lvl="1" fontAlgn="auto">
              <a:spcAft>
                <a:spcPts val="0"/>
              </a:spcAft>
            </a:pPr>
            <a:r>
              <a:rPr lang="en-US" sz="1800" dirty="0" smtClean="0">
                <a:solidFill>
                  <a:schemeClr val="tx1">
                    <a:lumMod val="95000"/>
                    <a:lumOff val="5000"/>
                  </a:schemeClr>
                </a:solidFill>
              </a:rPr>
              <a:t>Flame Lengths grouped into 6 Fire Intensity Levels (FILs)</a:t>
            </a:r>
          </a:p>
          <a:p>
            <a:pPr marL="622300" lvl="1" fontAlgn="auto">
              <a:spcBef>
                <a:spcPts val="0"/>
              </a:spcBef>
              <a:spcAft>
                <a:spcPts val="0"/>
              </a:spcAft>
            </a:pPr>
            <a:r>
              <a:rPr lang="en-US" sz="1800" dirty="0" smtClean="0">
                <a:solidFill>
                  <a:schemeClr val="tx1">
                    <a:lumMod val="95000"/>
                    <a:lumOff val="5000"/>
                  </a:schemeClr>
                </a:solidFill>
              </a:rPr>
              <a:t>Values across all 6 FILs will add to </a:t>
            </a:r>
            <a:r>
              <a:rPr lang="en-US" sz="2400" dirty="0" smtClean="0">
                <a:solidFill>
                  <a:schemeClr val="tx1">
                    <a:lumMod val="95000"/>
                    <a:lumOff val="5000"/>
                  </a:schemeClr>
                </a:solidFill>
              </a:rPr>
              <a:t>1</a:t>
            </a:r>
            <a:r>
              <a:rPr lang="en-US" sz="1800" dirty="0" smtClean="0">
                <a:solidFill>
                  <a:schemeClr val="tx1">
                    <a:lumMod val="95000"/>
                    <a:lumOff val="5000"/>
                  </a:schemeClr>
                </a:solidFill>
              </a:rPr>
              <a:t> for each pixel</a:t>
            </a:r>
          </a:p>
          <a:p>
            <a:pPr marL="622300" lvl="1" fontAlgn="auto">
              <a:spcAft>
                <a:spcPts val="0"/>
              </a:spcAft>
            </a:pPr>
            <a:endParaRPr lang="en-US" sz="1800" dirty="0">
              <a:solidFill>
                <a:schemeClr val="tx1">
                  <a:lumMod val="95000"/>
                  <a:lumOff val="5000"/>
                </a:schemeClr>
              </a:solidFill>
            </a:endParaRPr>
          </a:p>
        </p:txBody>
      </p:sp>
      <p:sp>
        <p:nvSpPr>
          <p:cNvPr id="8"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Wildfire Simulation</a:t>
            </a:r>
            <a:endParaRPr lang="en-US" sz="3200" b="1" dirty="0">
              <a:solidFill>
                <a:schemeClr val="accent2">
                  <a:lumMod val="75000"/>
                </a:schemeClr>
              </a:solidFill>
            </a:endParaRPr>
          </a:p>
        </p:txBody>
      </p:sp>
    </p:spTree>
    <p:extLst>
      <p:ext uri="{BB962C8B-B14F-4D97-AF65-F5344CB8AC3E}">
        <p14:creationId xmlns:p14="http://schemas.microsoft.com/office/powerpoint/2010/main" val="10159784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52400"/>
            <a:ext cx="2259404" cy="206403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903" y="2295360"/>
            <a:ext cx="6925193" cy="43996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5509300"/>
            <a:ext cx="962385" cy="935275"/>
          </a:xfrm>
          <a:prstGeom prst="rect">
            <a:avLst/>
          </a:prstGeom>
        </p:spPr>
      </p:pic>
      <p:sp>
        <p:nvSpPr>
          <p:cNvPr id="9" name="Rounded Rectangle 8"/>
          <p:cNvSpPr/>
          <p:nvPr/>
        </p:nvSpPr>
        <p:spPr>
          <a:xfrm>
            <a:off x="762000" y="990600"/>
            <a:ext cx="4572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2590800" y="609600"/>
            <a:ext cx="62484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a:r>
              <a:rPr lang="en-US" dirty="0" smtClean="0">
                <a:solidFill>
                  <a:schemeClr val="tx1">
                    <a:lumMod val="95000"/>
                    <a:lumOff val="5000"/>
                  </a:schemeClr>
                </a:solidFill>
              </a:rPr>
              <a:t>Conditional Flame </a:t>
            </a:r>
            <a:r>
              <a:rPr lang="en-US" dirty="0">
                <a:solidFill>
                  <a:schemeClr val="tx1">
                    <a:lumMod val="95000"/>
                    <a:lumOff val="5000"/>
                  </a:schemeClr>
                </a:solidFill>
              </a:rPr>
              <a:t>Length Probabilities (FLPs</a:t>
            </a:r>
            <a:r>
              <a:rPr lang="en-US" dirty="0" smtClean="0">
                <a:solidFill>
                  <a:schemeClr val="tx1">
                    <a:lumMod val="95000"/>
                    <a:lumOff val="5000"/>
                  </a:schemeClr>
                </a:solidFill>
              </a:rPr>
              <a:t>)</a:t>
            </a:r>
          </a:p>
          <a:p>
            <a:pPr marL="622300" lvl="1" fontAlgn="auto">
              <a:spcAft>
                <a:spcPts val="0"/>
              </a:spcAft>
            </a:pPr>
            <a:r>
              <a:rPr lang="en-US" sz="1800" dirty="0" smtClean="0">
                <a:solidFill>
                  <a:schemeClr val="tx1">
                    <a:lumMod val="95000"/>
                    <a:lumOff val="5000"/>
                  </a:schemeClr>
                </a:solidFill>
              </a:rPr>
              <a:t>Same simulations that generate burn probability</a:t>
            </a:r>
            <a:endParaRPr lang="en-US" sz="2400" dirty="0" smtClean="0">
              <a:solidFill>
                <a:schemeClr val="tx1">
                  <a:lumMod val="95000"/>
                  <a:lumOff val="5000"/>
                </a:schemeClr>
              </a:solidFill>
            </a:endParaRPr>
          </a:p>
          <a:p>
            <a:pPr marL="622300" lvl="1" fontAlgn="auto">
              <a:spcAft>
                <a:spcPts val="0"/>
              </a:spcAft>
            </a:pPr>
            <a:r>
              <a:rPr lang="en-US" sz="1800" dirty="0" smtClean="0">
                <a:solidFill>
                  <a:schemeClr val="tx1">
                    <a:lumMod val="95000"/>
                    <a:lumOff val="5000"/>
                  </a:schemeClr>
                </a:solidFill>
              </a:rPr>
              <a:t>Flame Lengths grouped into 6 Fire Intensity Levels (FILs)</a:t>
            </a:r>
          </a:p>
          <a:p>
            <a:pPr marL="622300" lvl="1" fontAlgn="auto">
              <a:spcBef>
                <a:spcPts val="0"/>
              </a:spcBef>
              <a:spcAft>
                <a:spcPts val="0"/>
              </a:spcAft>
            </a:pPr>
            <a:r>
              <a:rPr lang="en-US" sz="1800" dirty="0" smtClean="0">
                <a:solidFill>
                  <a:schemeClr val="tx1">
                    <a:lumMod val="95000"/>
                    <a:lumOff val="5000"/>
                  </a:schemeClr>
                </a:solidFill>
              </a:rPr>
              <a:t>Values across all 6 FILs will add to </a:t>
            </a:r>
            <a:r>
              <a:rPr lang="en-US" sz="2400" dirty="0" smtClean="0">
                <a:solidFill>
                  <a:schemeClr val="tx1">
                    <a:lumMod val="95000"/>
                    <a:lumOff val="5000"/>
                  </a:schemeClr>
                </a:solidFill>
              </a:rPr>
              <a:t>1</a:t>
            </a:r>
            <a:r>
              <a:rPr lang="en-US" sz="1800" dirty="0" smtClean="0">
                <a:solidFill>
                  <a:schemeClr val="tx1">
                    <a:lumMod val="95000"/>
                    <a:lumOff val="5000"/>
                  </a:schemeClr>
                </a:solidFill>
              </a:rPr>
              <a:t> for each pixel</a:t>
            </a:r>
          </a:p>
          <a:p>
            <a:pPr marL="622300" lvl="1" fontAlgn="auto">
              <a:spcAft>
                <a:spcPts val="0"/>
              </a:spcAft>
            </a:pPr>
            <a:endParaRPr lang="en-US" sz="1800" dirty="0">
              <a:solidFill>
                <a:schemeClr val="tx1">
                  <a:lumMod val="95000"/>
                  <a:lumOff val="5000"/>
                </a:schemeClr>
              </a:solidFill>
            </a:endParaRPr>
          </a:p>
        </p:txBody>
      </p:sp>
      <p:sp>
        <p:nvSpPr>
          <p:cNvPr id="12" name="Title 1"/>
          <p:cNvSpPr txBox="1">
            <a:spLocks/>
          </p:cNvSpPr>
          <p:nvPr/>
        </p:nvSpPr>
        <p:spPr>
          <a:xfrm>
            <a:off x="2667000" y="20128"/>
            <a:ext cx="5638800" cy="66567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accent2">
                    <a:lumMod val="75000"/>
                  </a:schemeClr>
                </a:solidFill>
              </a:rPr>
              <a:t>Wildfire Simulation</a:t>
            </a:r>
            <a:endParaRPr lang="en-US" sz="3200" b="1" dirty="0">
              <a:solidFill>
                <a:schemeClr val="accent2">
                  <a:lumMod val="75000"/>
                </a:schemeClr>
              </a:solidFill>
            </a:endParaRPr>
          </a:p>
        </p:txBody>
      </p:sp>
    </p:spTree>
    <p:extLst>
      <p:ext uri="{BB962C8B-B14F-4D97-AF65-F5344CB8AC3E}">
        <p14:creationId xmlns:p14="http://schemas.microsoft.com/office/powerpoint/2010/main" val="2411502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Custom 2">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8A97AF"/>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5203</TotalTime>
  <Words>2512</Words>
  <Application>Microsoft Office PowerPoint</Application>
  <PresentationFormat>On-screen Show (4:3)</PresentationFormat>
  <Paragraphs>260</Paragraphs>
  <Slides>42</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Corbel</vt:lpstr>
      <vt:lpstr>Courier New</vt:lpstr>
      <vt:lpstr>Tahoma</vt:lpstr>
      <vt:lpstr>Tunga</vt:lpstr>
      <vt:lpstr>Wingdings</vt:lpstr>
      <vt:lpstr>Mylar</vt:lpstr>
      <vt:lpstr>A National  Wildfire Risk Assessment for  National Forest System Lands</vt:lpstr>
      <vt:lpstr>PowerPoint Presentation</vt:lpstr>
      <vt:lpstr>PowerPoint Presentation</vt:lpstr>
      <vt:lpstr>PowerPoint Presentation</vt:lpstr>
      <vt:lpstr>Quantifying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Wildfire Risk Assessment</dc:title>
  <dc:creator>USDA Forest Service</dc:creator>
  <cp:lastModifiedBy>Dillon, Greg -FS</cp:lastModifiedBy>
  <cp:revision>226</cp:revision>
  <dcterms:created xsi:type="dcterms:W3CDTF">2015-10-22T21:17:07Z</dcterms:created>
  <dcterms:modified xsi:type="dcterms:W3CDTF">2017-11-02T15:39:22Z</dcterms:modified>
</cp:coreProperties>
</file>