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8.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13" r:id="rId2"/>
    <p:sldId id="291" r:id="rId3"/>
    <p:sldId id="304" r:id="rId4"/>
    <p:sldId id="314" r:id="rId5"/>
    <p:sldId id="316" r:id="rId6"/>
    <p:sldId id="317" r:id="rId7"/>
    <p:sldId id="318" r:id="rId8"/>
    <p:sldId id="319" r:id="rId9"/>
    <p:sldId id="320" r:id="rId10"/>
    <p:sldId id="297" r:id="rId11"/>
    <p:sldId id="321" r:id="rId12"/>
    <p:sldId id="324" r:id="rId13"/>
    <p:sldId id="323" r:id="rId14"/>
    <p:sldId id="326" r:id="rId15"/>
    <p:sldId id="325" r:id="rId16"/>
    <p:sldId id="328" r:id="rId17"/>
    <p:sldId id="329" r:id="rId18"/>
    <p:sldId id="330" r:id="rId19"/>
    <p:sldId id="331" r:id="rId20"/>
    <p:sldId id="33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4E25"/>
    <a:srgbClr val="797957"/>
    <a:srgbClr val="767652"/>
    <a:srgbClr val="7A7A57"/>
    <a:srgbClr val="7A7A56"/>
    <a:srgbClr val="E5DDD2"/>
    <a:srgbClr val="D6562B"/>
    <a:srgbClr val="E5B036"/>
    <a:srgbClr val="7371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6" autoAdjust="0"/>
    <p:restoredTop sz="89538" autoAdjust="0"/>
  </p:normalViewPr>
  <p:slideViewPr>
    <p:cSldViewPr snapToGrid="0" showGuides="1">
      <p:cViewPr varScale="1">
        <p:scale>
          <a:sx n="88" d="100"/>
          <a:sy n="88" d="100"/>
        </p:scale>
        <p:origin x="798" y="90"/>
      </p:cViewPr>
      <p:guideLst>
        <p:guide orient="horz" pos="2136"/>
        <p:guide pos="3816"/>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468"/>
    </p:cViewPr>
  </p:sorterViewPr>
  <p:notesViewPr>
    <p:cSldViewPr snapToGrid="0">
      <p:cViewPr varScale="1">
        <p:scale>
          <a:sx n="76" d="100"/>
          <a:sy n="76" d="100"/>
        </p:scale>
        <p:origin x="308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FE4C2B-3101-48D3-B596-5E7FBB7390D6}" type="datetimeFigureOut">
              <a:rPr lang="en-US" smtClean="0"/>
              <a:t>12/12/2018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A64CC-E5E1-4BDC-B8F1-0931F49DC17E}" type="slidenum">
              <a:rPr lang="en-US" smtClean="0"/>
              <a:t>‹#›</a:t>
            </a:fld>
            <a:endParaRPr lang="en-US"/>
          </a:p>
        </p:txBody>
      </p:sp>
    </p:spTree>
    <p:extLst>
      <p:ext uri="{BB962C8B-B14F-4D97-AF65-F5344CB8AC3E}">
        <p14:creationId xmlns:p14="http://schemas.microsoft.com/office/powerpoint/2010/main" val="400656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9056E3-B4FA-4755-993C-1117CCCB5EE4}" type="slidenum">
              <a:rPr lang="en-US" smtClean="0"/>
              <a:t>1</a:t>
            </a:fld>
            <a:endParaRPr lang="en-US"/>
          </a:p>
        </p:txBody>
      </p:sp>
    </p:spTree>
    <p:extLst>
      <p:ext uri="{BB962C8B-B14F-4D97-AF65-F5344CB8AC3E}">
        <p14:creationId xmlns:p14="http://schemas.microsoft.com/office/powerpoint/2010/main" val="259309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National </a:t>
            </a:r>
            <a:r>
              <a:rPr lang="en-US" dirty="0" err="1" smtClean="0"/>
              <a:t>FSim</a:t>
            </a:r>
            <a:r>
              <a:rPr lang="en-US" dirty="0" smtClean="0"/>
              <a:t> modeling:</a:t>
            </a:r>
          </a:p>
          <a:p>
            <a:pPr defTabSz="931774">
              <a:defRPr/>
            </a:pPr>
            <a:endParaRPr lang="en-US" baseline="0" dirty="0" smtClean="0"/>
          </a:p>
          <a:p>
            <a:pPr marL="171450" indent="-171450" defTabSz="931774">
              <a:buFont typeface="Arial" panose="020B0604020202020204" pitchFamily="34" charset="0"/>
              <a:buChar char="•"/>
              <a:defRPr/>
            </a:pPr>
            <a:r>
              <a:rPr lang="en-US" baseline="0" dirty="0" smtClean="0"/>
              <a:t>Currently available online. Can serve as a good starting point for any local jurisdiction that doesn’t have the means to do their own fire modeling work.</a:t>
            </a:r>
          </a:p>
          <a:p>
            <a:pPr marL="171450" indent="-171450" defTabSz="931774">
              <a:buFont typeface="Arial" panose="020B0604020202020204" pitchFamily="34" charset="0"/>
              <a:buChar char="•"/>
              <a:defRPr/>
            </a:pPr>
            <a:r>
              <a:rPr lang="en-US" baseline="0" dirty="0" smtClean="0"/>
              <a:t>Coarse scale… 270-m pixels</a:t>
            </a:r>
          </a:p>
          <a:p>
            <a:pPr marL="171450" indent="-171450" defTabSz="931774">
              <a:buFont typeface="Arial" panose="020B0604020202020204" pitchFamily="34" charset="0"/>
              <a:buChar char="•"/>
              <a:defRPr/>
            </a:pPr>
            <a:r>
              <a:rPr lang="en-US" baseline="0" dirty="0" smtClean="0"/>
              <a:t>Latest released version is based on 2012 landscape conditions… 2014 is in progress</a:t>
            </a:r>
          </a:p>
          <a:p>
            <a:pPr marL="171450" indent="-171450" defTabSz="931774">
              <a:buFont typeface="Arial" panose="020B0604020202020204" pitchFamily="34" charset="0"/>
              <a:buChar char="•"/>
              <a:defRPr/>
            </a:pPr>
            <a:endParaRPr lang="en-US" baseline="0" dirty="0" smtClean="0"/>
          </a:p>
          <a:p>
            <a:pPr marL="0" indent="0" defTabSz="931774">
              <a:buFont typeface="Arial" panose="020B0604020202020204" pitchFamily="34" charset="0"/>
              <a:buNone/>
              <a:defRPr/>
            </a:pPr>
            <a:r>
              <a:rPr lang="en-US" baseline="0" dirty="0" smtClean="0"/>
              <a:t>I can mention here that I’m doing a risk assessment at this full scale… currently just for the US Forest Service to help with prioritization and monitoring of fuels treatment work within the agency, but datasets cover all lands and one goal is an all-lands assessment.</a:t>
            </a:r>
            <a:endParaRPr lang="en-US" baseline="0" dirty="0"/>
          </a:p>
        </p:txBody>
      </p:sp>
      <p:sp>
        <p:nvSpPr>
          <p:cNvPr id="4" name="Slide Number Placeholder 3"/>
          <p:cNvSpPr>
            <a:spLocks noGrp="1"/>
          </p:cNvSpPr>
          <p:nvPr>
            <p:ph type="sldNum" sz="quarter" idx="10"/>
          </p:nvPr>
        </p:nvSpPr>
        <p:spPr/>
        <p:txBody>
          <a:bodyPr/>
          <a:lstStyle/>
          <a:p>
            <a:fld id="{23CA64CC-E5E1-4BDC-B8F1-0931F49DC17E}" type="slidenum">
              <a:rPr lang="en-US" smtClean="0"/>
              <a:t>10</a:t>
            </a:fld>
            <a:endParaRPr lang="en-US"/>
          </a:p>
        </p:txBody>
      </p:sp>
    </p:spTree>
    <p:extLst>
      <p:ext uri="{BB962C8B-B14F-4D97-AF65-F5344CB8AC3E}">
        <p14:creationId xmlns:p14="http://schemas.microsoft.com/office/powerpoint/2010/main" val="2915850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Conditional is useful for response planning. It does not include the probability of fire occurrence… it just looks at what the potential consequences of fire would be if one were to occur.</a:t>
            </a:r>
          </a:p>
          <a:p>
            <a:endParaRPr lang="en-US" sz="1200" baseline="0" dirty="0" smtClean="0"/>
          </a:p>
          <a:p>
            <a:r>
              <a:rPr lang="en-US" sz="1200" baseline="0" dirty="0" smtClean="0"/>
              <a:t>Expected is most useful for about everything else, particularly resource allocation. It does include probability of occurrence, and is therefore a full measure of risk.</a:t>
            </a:r>
          </a:p>
          <a:p>
            <a:endParaRPr lang="en-US" sz="1200" baseline="0" dirty="0" smtClean="0"/>
          </a:p>
          <a:p>
            <a:r>
              <a:rPr lang="en-US" sz="1200" baseline="0" dirty="0" smtClean="0"/>
              <a:t>From the maps we can see some interesting patters at this scale, but much of the heterogeneity gets washed out at this scale. One pattern that emerges at this wide view is that where we have large contiguous areas of NF in the fire-adapted ecosystems of the west, the net effect of fire is often positive.</a:t>
            </a:r>
          </a:p>
          <a:p>
            <a:endParaRPr lang="en-US" sz="1200" baseline="0" dirty="0" smtClean="0"/>
          </a:p>
          <a:p>
            <a:r>
              <a:rPr lang="en-US" sz="1200" baseline="0" dirty="0" smtClean="0"/>
              <a:t>There are many fairly subtle patterns that you have to zoom in closer to see. I hope to create a web-based story map so anyone can do that.</a:t>
            </a:r>
          </a:p>
          <a:p>
            <a:endParaRPr lang="en-US" dirty="0"/>
          </a:p>
        </p:txBody>
      </p:sp>
      <p:sp>
        <p:nvSpPr>
          <p:cNvPr id="4" name="Slide Number Placeholder 3"/>
          <p:cNvSpPr>
            <a:spLocks noGrp="1"/>
          </p:cNvSpPr>
          <p:nvPr>
            <p:ph type="sldNum" sz="quarter" idx="10"/>
          </p:nvPr>
        </p:nvSpPr>
        <p:spPr/>
        <p:txBody>
          <a:bodyPr/>
          <a:lstStyle/>
          <a:p>
            <a:fld id="{57C1B120-C3C8-45BE-A3A4-563F27DA540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222131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thing we can do</a:t>
            </a:r>
            <a:r>
              <a:rPr lang="en-US" baseline="0" dirty="0" smtClean="0"/>
              <a:t> is summarize the pixel values up to individual National Forest units. Here, we are looking at the SUM of all </a:t>
            </a:r>
            <a:r>
              <a:rPr lang="en-US" baseline="0" dirty="0" err="1" smtClean="0"/>
              <a:t>cNVC</a:t>
            </a:r>
            <a:r>
              <a:rPr lang="en-US" baseline="0" dirty="0" smtClean="0"/>
              <a:t> and </a:t>
            </a:r>
            <a:r>
              <a:rPr lang="en-US" baseline="0" dirty="0" err="1" smtClean="0"/>
              <a:t>eNVC</a:t>
            </a:r>
            <a:r>
              <a:rPr lang="en-US" baseline="0" dirty="0" smtClean="0"/>
              <a:t> pixel values across each National Forest. They are categorized into five even quantiles here for display. </a:t>
            </a:r>
          </a:p>
          <a:p>
            <a:endParaRPr lang="en-US" baseline="0" dirty="0" smtClean="0"/>
          </a:p>
          <a:p>
            <a:r>
              <a:rPr lang="en-US" sz="1200" baseline="0" dirty="0" smtClean="0"/>
              <a:t>We can also summarize the data by the larger NFS regions. From a budget and resource allocation perspective, this is really where the FS FAM program really needs to understand the relative differences. From the national perspective, they allocate resources to the regions and let the regions and individual forests decide (mostly) how to prioritize those resources.</a:t>
            </a:r>
          </a:p>
          <a:p>
            <a:endParaRPr lang="en-US" sz="1200" baseline="0" dirty="0" smtClean="0"/>
          </a:p>
          <a:p>
            <a:r>
              <a:rPr lang="en-US" sz="1200" baseline="0" dirty="0" smtClean="0"/>
              <a:t>Really the whole point of the national assessment is to have consistent numbers across the regions.</a:t>
            </a:r>
          </a:p>
          <a:p>
            <a:endParaRPr lang="en-US" dirty="0"/>
          </a:p>
        </p:txBody>
      </p:sp>
      <p:sp>
        <p:nvSpPr>
          <p:cNvPr id="4" name="Slide Number Placeholder 3"/>
          <p:cNvSpPr>
            <a:spLocks noGrp="1"/>
          </p:cNvSpPr>
          <p:nvPr>
            <p:ph type="sldNum" sz="quarter" idx="10"/>
          </p:nvPr>
        </p:nvSpPr>
        <p:spPr/>
        <p:txBody>
          <a:bodyPr/>
          <a:lstStyle/>
          <a:p>
            <a:fld id="{57C1B120-C3C8-45BE-A3A4-563F27DA540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847071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bar charts</a:t>
            </a:r>
            <a:r>
              <a:rPr lang="en-US" baseline="0" dirty="0" smtClean="0"/>
              <a:t> show the sum of </a:t>
            </a:r>
            <a:r>
              <a:rPr lang="en-US" baseline="0" dirty="0" err="1" smtClean="0"/>
              <a:t>cNVC</a:t>
            </a:r>
            <a:r>
              <a:rPr lang="en-US" baseline="0" dirty="0" smtClean="0"/>
              <a:t> (left) and </a:t>
            </a:r>
            <a:r>
              <a:rPr lang="en-US" baseline="0" dirty="0" err="1" smtClean="0"/>
              <a:t>eNVC</a:t>
            </a:r>
            <a:r>
              <a:rPr lang="en-US" baseline="0" dirty="0" smtClean="0"/>
              <a:t> (right). They also break NVC down into it’s component parts of benefit and loss.</a:t>
            </a:r>
          </a:p>
          <a:p>
            <a:endParaRPr lang="en-US" baseline="0" dirty="0" smtClean="0"/>
          </a:p>
          <a:p>
            <a:r>
              <a:rPr lang="en-US" baseline="0" dirty="0" smtClean="0"/>
              <a:t>Red bars show the losses</a:t>
            </a:r>
          </a:p>
          <a:p>
            <a:r>
              <a:rPr lang="en-US" baseline="0" dirty="0" smtClean="0"/>
              <a:t>Green bars show the benefits</a:t>
            </a:r>
          </a:p>
          <a:p>
            <a:r>
              <a:rPr lang="en-US" baseline="0" dirty="0" smtClean="0"/>
              <a:t>Gray bars show the net (i.e., NVC)</a:t>
            </a:r>
          </a:p>
          <a:p>
            <a:endParaRPr lang="en-US" baseline="0" dirty="0" smtClean="0"/>
          </a:p>
          <a:p>
            <a:r>
              <a:rPr lang="en-US" baseline="0" dirty="0" smtClean="0"/>
              <a:t>For the purposes of creating a national risk index, we chose to use the expected losses (red bars on the right)…</a:t>
            </a:r>
          </a:p>
          <a:p>
            <a:endParaRPr lang="en-US" dirty="0"/>
          </a:p>
        </p:txBody>
      </p:sp>
      <p:sp>
        <p:nvSpPr>
          <p:cNvPr id="4" name="Slide Number Placeholder 3"/>
          <p:cNvSpPr>
            <a:spLocks noGrp="1"/>
          </p:cNvSpPr>
          <p:nvPr>
            <p:ph type="sldNum" sz="quarter" idx="10"/>
          </p:nvPr>
        </p:nvSpPr>
        <p:spPr/>
        <p:txBody>
          <a:bodyPr/>
          <a:lstStyle/>
          <a:p>
            <a:fld id="{57C1B120-C3C8-45BE-A3A4-563F27DA540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334190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the purposes of creating a national risk index, we chose to use the expected losses (red bars on the right)…</a:t>
            </a:r>
          </a:p>
        </p:txBody>
      </p:sp>
      <p:sp>
        <p:nvSpPr>
          <p:cNvPr id="4" name="Slide Number Placeholder 3"/>
          <p:cNvSpPr>
            <a:spLocks noGrp="1"/>
          </p:cNvSpPr>
          <p:nvPr>
            <p:ph type="sldNum" sz="quarter" idx="10"/>
          </p:nvPr>
        </p:nvSpPr>
        <p:spPr/>
        <p:txBody>
          <a:bodyPr/>
          <a:lstStyle/>
          <a:p>
            <a:fld id="{57C1B120-C3C8-45BE-A3A4-563F27DA5407}"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75583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1B120-C3C8-45BE-A3A4-563F27DA540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605777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There is a long standing practice</a:t>
            </a:r>
            <a:r>
              <a:rPr lang="en-US" baseline="0" dirty="0" smtClean="0"/>
              <a:t> in economics of using 100 as a baseline value and then tracking changes over time.  </a:t>
            </a:r>
          </a:p>
          <a:p>
            <a:endParaRPr lang="en-US" baseline="0" dirty="0" smtClean="0"/>
          </a:p>
          <a:p>
            <a:r>
              <a:rPr lang="en-US" baseline="0" dirty="0" smtClean="0"/>
              <a:t>The index for each region individually (and all regions combined) would be set to 100 as the baseline. </a:t>
            </a:r>
          </a:p>
        </p:txBody>
      </p:sp>
      <p:sp>
        <p:nvSpPr>
          <p:cNvPr id="4" name="Slide Number Placeholder 3"/>
          <p:cNvSpPr>
            <a:spLocks noGrp="1"/>
          </p:cNvSpPr>
          <p:nvPr>
            <p:ph type="sldNum" sz="quarter" idx="10"/>
          </p:nvPr>
        </p:nvSpPr>
        <p:spPr/>
        <p:txBody>
          <a:bodyPr/>
          <a:lstStyle/>
          <a:p>
            <a:fld id="{57C1B120-C3C8-45BE-A3A4-563F27DA540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51476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graphs show the hypothetical future calculations from the table on the previous slide.</a:t>
            </a:r>
          </a:p>
          <a:p>
            <a:endParaRPr lang="en-US" baseline="0" dirty="0" smtClean="0"/>
          </a:p>
          <a:p>
            <a:r>
              <a:rPr lang="en-US" baseline="0" dirty="0" smtClean="0"/>
              <a:t>The graph on the left depicts how the index could vary independently by region (colored lines) and for all CONUS NFS land combined (thicker black line).</a:t>
            </a:r>
          </a:p>
          <a:p>
            <a:endParaRPr lang="en-US" baseline="0" dirty="0" smtClean="0"/>
          </a:p>
          <a:p>
            <a:r>
              <a:rPr lang="en-US" baseline="0" dirty="0" smtClean="0"/>
              <a:t>The graph on the right depicts the same information from the pie chart of expected losses, stretched out into the future with hypothetical numbers. The top of this chart corresponds to the CONUS NFS line in the left chart.</a:t>
            </a:r>
          </a:p>
          <a:p>
            <a:endParaRPr lang="en-US" dirty="0"/>
          </a:p>
        </p:txBody>
      </p:sp>
      <p:sp>
        <p:nvSpPr>
          <p:cNvPr id="4" name="Slide Number Placeholder 3"/>
          <p:cNvSpPr>
            <a:spLocks noGrp="1"/>
          </p:cNvSpPr>
          <p:nvPr>
            <p:ph type="sldNum" sz="quarter" idx="10"/>
          </p:nvPr>
        </p:nvSpPr>
        <p:spPr/>
        <p:txBody>
          <a:bodyPr/>
          <a:lstStyle/>
          <a:p>
            <a:fld id="{57C1B120-C3C8-45BE-A3A4-563F27DA540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356419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the most part, these forest-level summaries won’t be used to make programmatic resource allocation decisions.</a:t>
            </a:r>
          </a:p>
          <a:p>
            <a:endParaRPr lang="en-US" baseline="0" dirty="0" smtClean="0"/>
          </a:p>
          <a:p>
            <a:r>
              <a:rPr lang="en-US" baseline="0" dirty="0" smtClean="0"/>
              <a:t>One exception is that these rankings are being used to inform the selection of projects for supplemental fuels treatment funding. Guidelines sent out this year identified usually the top three forests in each region (in terms of the expected loss rank, as well as other forests in the region generally within the top 30 nationally. Using this approach recognized that regions like the Pacific Southwest (R5) have many more forests in the top 30 and would reasonably have a greater need to fund specific projects with supplemental funding.</a:t>
            </a:r>
          </a:p>
        </p:txBody>
      </p:sp>
      <p:sp>
        <p:nvSpPr>
          <p:cNvPr id="4" name="Slide Number Placeholder 3"/>
          <p:cNvSpPr>
            <a:spLocks noGrp="1"/>
          </p:cNvSpPr>
          <p:nvPr>
            <p:ph type="sldNum" sz="quarter" idx="10"/>
          </p:nvPr>
        </p:nvSpPr>
        <p:spPr/>
        <p:txBody>
          <a:bodyPr/>
          <a:lstStyle/>
          <a:p>
            <a:fld id="{57C1B120-C3C8-45BE-A3A4-563F27DA5407}"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827024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50" baseline="0" dirty="0" smtClean="0">
                <a:latin typeface="Calibri" panose="020F0502020204030204" pitchFamily="34" charset="0"/>
              </a:rPr>
              <a:t>How sensitive is the data to changes?  Management actions? Wildfires? Increase in WUI?  What would it take to change the response function?</a:t>
            </a:r>
          </a:p>
          <a:p>
            <a:pPr marL="171450" indent="-171450">
              <a:buFont typeface="Arial" panose="020B0604020202020204" pitchFamily="34" charset="0"/>
              <a:buChar char="•"/>
            </a:pPr>
            <a:r>
              <a:rPr lang="en-US" sz="1200" baseline="0" dirty="0" smtClean="0"/>
              <a:t>We can track the changes every two years as new veg and fuels data become available.  Are there ways to show annual changes?  Can we update the data to “current” conditions or will we always be 3 to 5 years behind?  How do we represent the value of maintenance treatments that don’t reduce risk, but maintain a desired condition?</a:t>
            </a:r>
          </a:p>
          <a:p>
            <a:pPr marL="171450" indent="-171450">
              <a:buFont typeface="Arial" panose="020B0604020202020204" pitchFamily="34" charset="0"/>
              <a:buChar char="•"/>
            </a:pPr>
            <a:r>
              <a:rPr lang="en-US" sz="1200" baseline="0" dirty="0" smtClean="0"/>
              <a:t>There is a lot of interest in an all-lands map that depicts relative risk across ownerships.</a:t>
            </a:r>
          </a:p>
          <a:p>
            <a:pPr marL="171450" indent="-171450">
              <a:buFont typeface="Arial" panose="020B0604020202020204" pitchFamily="34" charset="0"/>
              <a:buChar char="•"/>
            </a:pPr>
            <a:r>
              <a:rPr lang="en-US" sz="1200" baseline="0" dirty="0" smtClean="0"/>
              <a:t>The index may be useful for other land managers at different summary units like state, BLM district, regional groups of states, etc.</a:t>
            </a:r>
          </a:p>
          <a:p>
            <a:pPr marL="171450" indent="-171450">
              <a:buFont typeface="Arial" panose="020B0604020202020204" pitchFamily="34" charset="0"/>
              <a:buChar char="•"/>
            </a:pPr>
            <a:r>
              <a:rPr lang="en-US" sz="1200" baseline="0" dirty="0" smtClean="0"/>
              <a:t>Our ability to change risk at a site-specific location or across a landscape is not equal.  Some ecosystems respond better to treatments.</a:t>
            </a:r>
          </a:p>
        </p:txBody>
      </p:sp>
      <p:sp>
        <p:nvSpPr>
          <p:cNvPr id="4" name="Slide Number Placeholder 3"/>
          <p:cNvSpPr>
            <a:spLocks noGrp="1"/>
          </p:cNvSpPr>
          <p:nvPr>
            <p:ph type="sldNum" sz="quarter" idx="10"/>
          </p:nvPr>
        </p:nvSpPr>
        <p:spPr/>
        <p:txBody>
          <a:bodyPr/>
          <a:lstStyle/>
          <a:p>
            <a:fld id="{57C1B120-C3C8-45BE-A3A4-563F27DA5407}"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308263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 intention with this slide is to introduce the three components of risk: likelihood,</a:t>
            </a:r>
            <a:r>
              <a:rPr lang="en-US" baseline="0" dirty="0" smtClean="0"/>
              <a:t> intensity, and susceptibility. Risk is a measure of the probability AND consequences of uncertain future wildfire events.</a:t>
            </a:r>
          </a:p>
          <a:p>
            <a:endParaRPr lang="en-US" baseline="0" dirty="0" smtClean="0"/>
          </a:p>
          <a:p>
            <a:r>
              <a:rPr lang="en-US" baseline="0" dirty="0" smtClean="0"/>
              <a:t>To talk about consequences (i.e., susceptibility), we have to have information about something of value on the landscape (HVRAs). For community assessments, the community itself is the HVRA. The most direct way to map that is by using structure density or population density.</a:t>
            </a:r>
          </a:p>
          <a:p>
            <a:endParaRPr lang="en-US" baseline="0" dirty="0" smtClean="0"/>
          </a:p>
          <a:p>
            <a:r>
              <a:rPr lang="en-US" baseline="0" dirty="0" smtClean="0"/>
              <a:t>I also want to just introduce/define the terms “hazard” and “exposure” here because those are important concepts in talking about risk, particularly for communities.</a:t>
            </a:r>
            <a:endParaRPr lang="en-US" dirty="0"/>
          </a:p>
        </p:txBody>
      </p:sp>
      <p:sp>
        <p:nvSpPr>
          <p:cNvPr id="4" name="Slide Number Placeholder 3"/>
          <p:cNvSpPr>
            <a:spLocks noGrp="1"/>
          </p:cNvSpPr>
          <p:nvPr>
            <p:ph type="sldNum" sz="quarter" idx="10"/>
          </p:nvPr>
        </p:nvSpPr>
        <p:spPr/>
        <p:txBody>
          <a:bodyPr/>
          <a:lstStyle/>
          <a:p>
            <a:fld id="{23CA64CC-E5E1-4BDC-B8F1-0931F49DC17E}" type="slidenum">
              <a:rPr lang="en-US" smtClean="0"/>
              <a:t>2</a:t>
            </a:fld>
            <a:endParaRPr lang="en-US"/>
          </a:p>
        </p:txBody>
      </p:sp>
    </p:spTree>
    <p:extLst>
      <p:ext uri="{BB962C8B-B14F-4D97-AF65-F5344CB8AC3E}">
        <p14:creationId xmlns:p14="http://schemas.microsoft.com/office/powerpoint/2010/main" val="3471728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9056E3-B4FA-4755-993C-1117CCCB5EE4}" type="slidenum">
              <a:rPr lang="en-US" smtClean="0"/>
              <a:t>20</a:t>
            </a:fld>
            <a:endParaRPr lang="en-US"/>
          </a:p>
        </p:txBody>
      </p:sp>
    </p:spTree>
    <p:extLst>
      <p:ext uri="{BB962C8B-B14F-4D97-AF65-F5344CB8AC3E}">
        <p14:creationId xmlns:p14="http://schemas.microsoft.com/office/powerpoint/2010/main" val="396535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starts with three</a:t>
            </a:r>
            <a:r>
              <a:rPr lang="en-US" baseline="0" dirty="0" smtClean="0"/>
              <a:t> foundational wildfire risk science documents….</a:t>
            </a:r>
          </a:p>
          <a:p>
            <a:pPr marL="171450" indent="-171450">
              <a:buFont typeface="Arial" panose="020B0604020202020204" pitchFamily="34" charset="0"/>
              <a:buChar char="•"/>
            </a:pPr>
            <a:r>
              <a:rPr lang="en-US" baseline="0" dirty="0" smtClean="0"/>
              <a:t>Finney’s 2005 paper that formulated the quantitative risk equation. It took the basic equation for calculating risk from other disciplines and put it in terms of wildfire language and variables.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Cohesive Strategy Science Report. important because it explains the adoption of wildfire risk science as the basis for management of wildfire risk across land ownership boundaries, and demonstrates the scalability of the framework. The methodology is consistent at local/project scales as well as national scale. </a:t>
            </a:r>
          </a:p>
          <a:p>
            <a:pPr marL="171450" indent="-171450">
              <a:buFont typeface="Arial" panose="020B0604020202020204" pitchFamily="34" charset="0"/>
              <a:buChar char="•"/>
            </a:pPr>
            <a:r>
              <a:rPr lang="en-US" baseline="0" dirty="0" smtClean="0"/>
              <a:t>USFS RMRS_GTR-315… put methods into a framework that has become the foundation for risk assessments that have followed</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Many studies at lots of different scales have followed, and there are more all the time.</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These studies demonstrate the scalability of the risk assessment framework… it works from local project up through to the national scale.</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BUT… there are tradeoffs at different scales (</a:t>
            </a:r>
            <a:r>
              <a:rPr lang="en-US" sz="1200" kern="1200" dirty="0" smtClean="0">
                <a:solidFill>
                  <a:schemeClr val="tx1"/>
                </a:solidFill>
                <a:effectLst/>
                <a:latin typeface="+mn-lt"/>
                <a:ea typeface="+mn-ea"/>
                <a:cs typeface="+mn-cs"/>
              </a:rPr>
              <a:t>spatial resolution, level of thematic detail in HVRAs, spatial consistency) </a:t>
            </a:r>
            <a:r>
              <a:rPr lang="en-US" sz="1200" kern="1200" dirty="0" smtClean="0">
                <a:solidFill>
                  <a:schemeClr val="tx1"/>
                </a:solidFill>
                <a:effectLst/>
                <a:latin typeface="+mn-lt"/>
                <a:ea typeface="+mn-ea"/>
                <a:cs typeface="+mn-cs"/>
                <a:sym typeface="Wingdings" panose="05000000000000000000" pitchFamily="2" charset="2"/>
              </a:rPr>
              <a:t></a:t>
            </a:r>
            <a:r>
              <a:rPr lang="en-US" sz="1200" kern="1200" dirty="0" smtClean="0">
                <a:solidFill>
                  <a:schemeClr val="tx1"/>
                </a:solidFill>
                <a:effectLst/>
                <a:latin typeface="+mn-lt"/>
                <a:ea typeface="+mn-ea"/>
                <a:cs typeface="+mn-cs"/>
              </a:rPr>
              <a:t>  these mean that assessments at different scales inherently inform different questions</a:t>
            </a:r>
          </a:p>
          <a:p>
            <a:pPr mar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kern="1200" baseline="0" dirty="0" smtClean="0">
                <a:solidFill>
                  <a:schemeClr val="tx1"/>
                </a:solidFill>
                <a:effectLst/>
                <a:latin typeface="+mn-lt"/>
                <a:ea typeface="+mn-ea"/>
                <a:cs typeface="+mn-cs"/>
              </a:rPr>
              <a:t>SO… why do one at a national scale when we have all these local and regional assessments??</a:t>
            </a:r>
            <a:endParaRPr lang="en-US" baseline="0" dirty="0" smtClean="0"/>
          </a:p>
        </p:txBody>
      </p:sp>
      <p:sp>
        <p:nvSpPr>
          <p:cNvPr id="4" name="Slide Number Placeholder 3"/>
          <p:cNvSpPr>
            <a:spLocks noGrp="1"/>
          </p:cNvSpPr>
          <p:nvPr>
            <p:ph type="sldNum" sz="quarter" idx="10"/>
          </p:nvPr>
        </p:nvSpPr>
        <p:spPr/>
        <p:txBody>
          <a:bodyPr/>
          <a:lstStyle/>
          <a:p>
            <a:fld id="{899056E3-B4FA-4755-993C-1117CCCB5EE4}" type="slidenum">
              <a:rPr lang="en-US" smtClean="0"/>
              <a:t>3</a:t>
            </a:fld>
            <a:endParaRPr lang="en-US"/>
          </a:p>
        </p:txBody>
      </p:sp>
    </p:spTree>
    <p:extLst>
      <p:ext uri="{BB962C8B-B14F-4D97-AF65-F5344CB8AC3E}">
        <p14:creationId xmlns:p14="http://schemas.microsoft.com/office/powerpoint/2010/main" val="2168602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OMB, OIG, and others want to know what they’re getting for their investments</a:t>
            </a:r>
            <a:r>
              <a:rPr lang="en-US" baseline="0" dirty="0" smtClean="0"/>
              <a:t> in a hazardous fuels program. The FS needs a consistent and credible tool for talking about fuels management priorities and accomplishments at a national scale.</a:t>
            </a:r>
            <a:endParaRPr lang="en-US" dirty="0" smtClean="0"/>
          </a:p>
          <a:p>
            <a:pPr marL="171450" indent="-171450">
              <a:buFont typeface="Arial" panose="020B0604020202020204" pitchFamily="34" charset="0"/>
              <a:buChar char="•"/>
            </a:pPr>
            <a:r>
              <a:rPr lang="en-US" dirty="0" smtClean="0"/>
              <a:t>Risk assessment can inform budget and resource allocation decisions… but only one piece of information</a:t>
            </a:r>
          </a:p>
          <a:p>
            <a:pPr marL="171450" indent="-171450">
              <a:buFont typeface="Arial" panose="020B0604020202020204" pitchFamily="34" charset="0"/>
              <a:buChar char="•"/>
            </a:pPr>
            <a:r>
              <a:rPr lang="en-US" dirty="0" smtClean="0"/>
              <a:t>Risk assessment helps to align national policy</a:t>
            </a:r>
            <a:r>
              <a:rPr lang="en-US" baseline="0" dirty="0" smtClean="0"/>
              <a:t> and management direction with cohesive strategy goals:</a:t>
            </a:r>
          </a:p>
          <a:p>
            <a:pPr marL="628650" lvl="1" indent="-171450">
              <a:buFont typeface="Arial" panose="020B0604020202020204" pitchFamily="34" charset="0"/>
              <a:buChar char="•"/>
            </a:pPr>
            <a:r>
              <a:rPr lang="en-US" baseline="0" dirty="0" smtClean="0"/>
              <a:t>Restore and maintain resilient landscapes</a:t>
            </a:r>
          </a:p>
          <a:p>
            <a:pPr marL="628650" lvl="1" indent="-171450">
              <a:buFont typeface="Arial" panose="020B0604020202020204" pitchFamily="34" charset="0"/>
              <a:buChar char="•"/>
            </a:pPr>
            <a:r>
              <a:rPr lang="en-US" baseline="0" dirty="0" smtClean="0"/>
              <a:t>Create fire-adapted communities</a:t>
            </a:r>
          </a:p>
          <a:p>
            <a:pPr marL="628650" lvl="1" indent="-171450">
              <a:buFont typeface="Arial" panose="020B0604020202020204" pitchFamily="34" charset="0"/>
              <a:buChar char="•"/>
            </a:pPr>
            <a:r>
              <a:rPr lang="en-US" baseline="0" dirty="0" smtClean="0"/>
              <a:t>Improve safe and effective fire response\</a:t>
            </a:r>
          </a:p>
          <a:p>
            <a:pPr marL="171450" lvl="0" indent="-171450">
              <a:buFont typeface="Arial" panose="020B0604020202020204" pitchFamily="34" charset="0"/>
              <a:buChar char="•"/>
            </a:pPr>
            <a:r>
              <a:rPr lang="en-US" baseline="0" dirty="0" smtClean="0"/>
              <a:t>Risk assessment provide a scientifically-based and spatially-specific communication tool to convey</a:t>
            </a:r>
          </a:p>
          <a:p>
            <a:pPr marL="628650" lvl="1" indent="-171450">
              <a:buFont typeface="Arial" panose="020B0604020202020204" pitchFamily="34" charset="0"/>
              <a:buChar char="•"/>
            </a:pPr>
            <a:r>
              <a:rPr lang="en-US" baseline="0" dirty="0" smtClean="0"/>
              <a:t>Potential risks and benefits of wildfire on NFS lands</a:t>
            </a:r>
          </a:p>
          <a:p>
            <a:pPr marL="628650" lvl="1" indent="-171450">
              <a:buFont typeface="Arial" panose="020B0604020202020204" pitchFamily="34" charset="0"/>
              <a:buChar char="•"/>
            </a:pPr>
            <a:r>
              <a:rPr lang="en-US" baseline="0" dirty="0" smtClean="0"/>
              <a:t>Fuels management priorities from a national perspective</a:t>
            </a:r>
            <a:endParaRPr lang="en-US"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4</a:t>
            </a:fld>
            <a:endParaRPr lang="en-US"/>
          </a:p>
        </p:txBody>
      </p:sp>
    </p:spTree>
    <p:extLst>
      <p:ext uri="{BB962C8B-B14F-4D97-AF65-F5344CB8AC3E}">
        <p14:creationId xmlns:p14="http://schemas.microsoft.com/office/powerpoint/2010/main" val="1680045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OMB, OIG, and others want to know what they’re getting for their investments</a:t>
            </a:r>
            <a:r>
              <a:rPr lang="en-US" baseline="0" dirty="0" smtClean="0"/>
              <a:t> in a hazardous fuels program. The FS needs a consistent and credible tool for talking about fuels management priorities and accomplishments at a national scale.</a:t>
            </a:r>
            <a:endParaRPr lang="en-US" dirty="0" smtClean="0"/>
          </a:p>
          <a:p>
            <a:pPr marL="171450" indent="-171450">
              <a:buFont typeface="Arial" panose="020B0604020202020204" pitchFamily="34" charset="0"/>
              <a:buChar char="•"/>
            </a:pPr>
            <a:r>
              <a:rPr lang="en-US" dirty="0" smtClean="0"/>
              <a:t>Risk assessment can inform budget and resource allocation decisions… but only one piece of information</a:t>
            </a:r>
          </a:p>
          <a:p>
            <a:pPr marL="171450" indent="-171450">
              <a:buFont typeface="Arial" panose="020B0604020202020204" pitchFamily="34" charset="0"/>
              <a:buChar char="•"/>
            </a:pPr>
            <a:r>
              <a:rPr lang="en-US" dirty="0" smtClean="0"/>
              <a:t>Risk assessment helps to align national policy</a:t>
            </a:r>
            <a:r>
              <a:rPr lang="en-US" baseline="0" dirty="0" smtClean="0"/>
              <a:t> and management direction with cohesive strategy goals:</a:t>
            </a:r>
          </a:p>
          <a:p>
            <a:pPr marL="628650" lvl="1" indent="-171450">
              <a:buFont typeface="Arial" panose="020B0604020202020204" pitchFamily="34" charset="0"/>
              <a:buChar char="•"/>
            </a:pPr>
            <a:r>
              <a:rPr lang="en-US" baseline="0" dirty="0" smtClean="0"/>
              <a:t>Restore and maintain resilient landscapes</a:t>
            </a:r>
          </a:p>
          <a:p>
            <a:pPr marL="628650" lvl="1" indent="-171450">
              <a:buFont typeface="Arial" panose="020B0604020202020204" pitchFamily="34" charset="0"/>
              <a:buChar char="•"/>
            </a:pPr>
            <a:r>
              <a:rPr lang="en-US" baseline="0" dirty="0" smtClean="0"/>
              <a:t>Create fire-adapted communities</a:t>
            </a:r>
          </a:p>
          <a:p>
            <a:pPr marL="628650" lvl="1" indent="-171450">
              <a:buFont typeface="Arial" panose="020B0604020202020204" pitchFamily="34" charset="0"/>
              <a:buChar char="•"/>
            </a:pPr>
            <a:r>
              <a:rPr lang="en-US" baseline="0" dirty="0" smtClean="0"/>
              <a:t>Improve safe and effective fire response\</a:t>
            </a:r>
          </a:p>
          <a:p>
            <a:pPr marL="171450" lvl="0" indent="-171450">
              <a:buFont typeface="Arial" panose="020B0604020202020204" pitchFamily="34" charset="0"/>
              <a:buChar char="•"/>
            </a:pPr>
            <a:r>
              <a:rPr lang="en-US" baseline="0" dirty="0" smtClean="0"/>
              <a:t>Risk assessment provide a scientifically-based and spatially-specific communication tool to convey</a:t>
            </a:r>
          </a:p>
          <a:p>
            <a:pPr marL="628650" lvl="1" indent="-171450">
              <a:buFont typeface="Arial" panose="020B0604020202020204" pitchFamily="34" charset="0"/>
              <a:buChar char="•"/>
            </a:pPr>
            <a:r>
              <a:rPr lang="en-US" baseline="0" dirty="0" smtClean="0"/>
              <a:t>Potential risks and benefits of wildfire on NFS lands</a:t>
            </a:r>
          </a:p>
          <a:p>
            <a:pPr marL="628650" lvl="1" indent="-171450">
              <a:buFont typeface="Arial" panose="020B0604020202020204" pitchFamily="34" charset="0"/>
              <a:buChar char="•"/>
            </a:pPr>
            <a:r>
              <a:rPr lang="en-US" baseline="0" dirty="0" smtClean="0"/>
              <a:t>Fuels management priorities from a national perspective</a:t>
            </a:r>
            <a:endParaRPr lang="en-US"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5</a:t>
            </a:fld>
            <a:endParaRPr lang="en-US"/>
          </a:p>
        </p:txBody>
      </p:sp>
    </p:spTree>
    <p:extLst>
      <p:ext uri="{BB962C8B-B14F-4D97-AF65-F5344CB8AC3E}">
        <p14:creationId xmlns:p14="http://schemas.microsoft.com/office/powerpoint/2010/main" val="3848386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1B120-C3C8-45BE-A3A4-563F27DA5407}"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275167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1B120-C3C8-45BE-A3A4-563F27DA5407}"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800900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1B120-C3C8-45BE-A3A4-563F27DA5407}"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624067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1B120-C3C8-45BE-A3A4-563F27DA5407}"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6418113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C19119-7993-4EF6-8A68-3679CB12D9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FFD214A-5A46-40CE-8D67-464243C85F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F23CE42-D0A7-44D4-84B5-DC6C120A4AF4}"/>
              </a:ext>
            </a:extLst>
          </p:cNvPr>
          <p:cNvSpPr>
            <a:spLocks noGrp="1"/>
          </p:cNvSpPr>
          <p:nvPr>
            <p:ph type="dt" sz="half" idx="10"/>
          </p:nvPr>
        </p:nvSpPr>
        <p:spPr/>
        <p:txBody>
          <a:bodyPr/>
          <a:lstStyle/>
          <a:p>
            <a:fld id="{500C4DA9-14BE-49DD-94A5-ABE8A4A3D7E3}" type="datetimeFigureOut">
              <a:rPr lang="en-US" smtClean="0"/>
              <a:t>12/12/2018</a:t>
            </a:fld>
            <a:endParaRPr lang="en-US"/>
          </a:p>
        </p:txBody>
      </p:sp>
      <p:sp>
        <p:nvSpPr>
          <p:cNvPr id="5" name="Footer Placeholder 4">
            <a:extLst>
              <a:ext uri="{FF2B5EF4-FFF2-40B4-BE49-F238E27FC236}">
                <a16:creationId xmlns:a16="http://schemas.microsoft.com/office/drawing/2014/main" xmlns="" id="{A9E46883-7C0F-498B-B79F-921A2C0F7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C4B18AC-1877-4D1B-AA22-83605AA25172}"/>
              </a:ext>
            </a:extLst>
          </p:cNvPr>
          <p:cNvSpPr>
            <a:spLocks noGrp="1"/>
          </p:cNvSpPr>
          <p:nvPr>
            <p:ph type="sldNum" sz="quarter" idx="12"/>
          </p:nvPr>
        </p:nvSpPr>
        <p:spPr/>
        <p:txBody>
          <a:bodyPr/>
          <a:lstStyle/>
          <a:p>
            <a:fld id="{2BF3C5E5-1D25-4561-8E49-55691351C124}" type="slidenum">
              <a:rPr lang="en-US" smtClean="0"/>
              <a:t>‹#›</a:t>
            </a:fld>
            <a:endParaRPr lang="en-US"/>
          </a:p>
        </p:txBody>
      </p:sp>
    </p:spTree>
    <p:extLst>
      <p:ext uri="{BB962C8B-B14F-4D97-AF65-F5344CB8AC3E}">
        <p14:creationId xmlns:p14="http://schemas.microsoft.com/office/powerpoint/2010/main" val="247593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4CC34A-1C9F-49D7-A0F7-55F8116FA2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B975B98-0B58-4A9B-BF08-BD5CA79EB8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2F98AFD-939F-4816-A0D6-9373A32BDED5}"/>
              </a:ext>
            </a:extLst>
          </p:cNvPr>
          <p:cNvSpPr>
            <a:spLocks noGrp="1"/>
          </p:cNvSpPr>
          <p:nvPr>
            <p:ph type="dt" sz="half" idx="10"/>
          </p:nvPr>
        </p:nvSpPr>
        <p:spPr/>
        <p:txBody>
          <a:bodyPr/>
          <a:lstStyle/>
          <a:p>
            <a:fld id="{500C4DA9-14BE-49DD-94A5-ABE8A4A3D7E3}" type="datetimeFigureOut">
              <a:rPr lang="en-US" smtClean="0"/>
              <a:t>12/12/2018</a:t>
            </a:fld>
            <a:endParaRPr lang="en-US"/>
          </a:p>
        </p:txBody>
      </p:sp>
      <p:sp>
        <p:nvSpPr>
          <p:cNvPr id="5" name="Footer Placeholder 4">
            <a:extLst>
              <a:ext uri="{FF2B5EF4-FFF2-40B4-BE49-F238E27FC236}">
                <a16:creationId xmlns:a16="http://schemas.microsoft.com/office/drawing/2014/main" xmlns="" id="{80FDB65F-C819-4EDA-82FA-E000D24120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B7245A-CA95-487C-A917-47D47B20AA5D}"/>
              </a:ext>
            </a:extLst>
          </p:cNvPr>
          <p:cNvSpPr>
            <a:spLocks noGrp="1"/>
          </p:cNvSpPr>
          <p:nvPr>
            <p:ph type="sldNum" sz="quarter" idx="12"/>
          </p:nvPr>
        </p:nvSpPr>
        <p:spPr/>
        <p:txBody>
          <a:bodyPr/>
          <a:lstStyle/>
          <a:p>
            <a:fld id="{2BF3C5E5-1D25-4561-8E49-55691351C124}" type="slidenum">
              <a:rPr lang="en-US" smtClean="0"/>
              <a:t>‹#›</a:t>
            </a:fld>
            <a:endParaRPr lang="en-US"/>
          </a:p>
        </p:txBody>
      </p:sp>
    </p:spTree>
    <p:extLst>
      <p:ext uri="{BB962C8B-B14F-4D97-AF65-F5344CB8AC3E}">
        <p14:creationId xmlns:p14="http://schemas.microsoft.com/office/powerpoint/2010/main" val="2146148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F15BEE8-95B2-42A0-A5D0-5AF3C5AC46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F96958E-A863-49EC-A15A-CD9DB03B695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B28545D-9097-4CCD-8D3E-E32DEBB132BE}"/>
              </a:ext>
            </a:extLst>
          </p:cNvPr>
          <p:cNvSpPr>
            <a:spLocks noGrp="1"/>
          </p:cNvSpPr>
          <p:nvPr>
            <p:ph type="dt" sz="half" idx="10"/>
          </p:nvPr>
        </p:nvSpPr>
        <p:spPr/>
        <p:txBody>
          <a:bodyPr/>
          <a:lstStyle/>
          <a:p>
            <a:fld id="{500C4DA9-14BE-49DD-94A5-ABE8A4A3D7E3}" type="datetimeFigureOut">
              <a:rPr lang="en-US" smtClean="0"/>
              <a:t>12/12/2018</a:t>
            </a:fld>
            <a:endParaRPr lang="en-US"/>
          </a:p>
        </p:txBody>
      </p:sp>
      <p:sp>
        <p:nvSpPr>
          <p:cNvPr id="5" name="Footer Placeholder 4">
            <a:extLst>
              <a:ext uri="{FF2B5EF4-FFF2-40B4-BE49-F238E27FC236}">
                <a16:creationId xmlns:a16="http://schemas.microsoft.com/office/drawing/2014/main" xmlns="" id="{568AE46F-9E13-439E-8761-C5397866A2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884CAAD-6C25-4751-A787-3F20A5B290E5}"/>
              </a:ext>
            </a:extLst>
          </p:cNvPr>
          <p:cNvSpPr>
            <a:spLocks noGrp="1"/>
          </p:cNvSpPr>
          <p:nvPr>
            <p:ph type="sldNum" sz="quarter" idx="12"/>
          </p:nvPr>
        </p:nvSpPr>
        <p:spPr/>
        <p:txBody>
          <a:bodyPr/>
          <a:lstStyle/>
          <a:p>
            <a:fld id="{2BF3C5E5-1D25-4561-8E49-55691351C124}" type="slidenum">
              <a:rPr lang="en-US" smtClean="0"/>
              <a:t>‹#›</a:t>
            </a:fld>
            <a:endParaRPr lang="en-US"/>
          </a:p>
        </p:txBody>
      </p:sp>
    </p:spTree>
    <p:extLst>
      <p:ext uri="{BB962C8B-B14F-4D97-AF65-F5344CB8AC3E}">
        <p14:creationId xmlns:p14="http://schemas.microsoft.com/office/powerpoint/2010/main" val="1517832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6C7248-469A-4AE4-B0B4-EF29AF6DA4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CA8A537-17BB-4C5B-8ECE-0A98A37086C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72712E1-4891-4F1E-825E-C47D55BA5E4E}"/>
              </a:ext>
            </a:extLst>
          </p:cNvPr>
          <p:cNvSpPr>
            <a:spLocks noGrp="1"/>
          </p:cNvSpPr>
          <p:nvPr>
            <p:ph type="dt" sz="half" idx="10"/>
          </p:nvPr>
        </p:nvSpPr>
        <p:spPr/>
        <p:txBody>
          <a:bodyPr/>
          <a:lstStyle/>
          <a:p>
            <a:fld id="{500C4DA9-14BE-49DD-94A5-ABE8A4A3D7E3}" type="datetimeFigureOut">
              <a:rPr lang="en-US" smtClean="0"/>
              <a:t>12/12/2018</a:t>
            </a:fld>
            <a:endParaRPr lang="en-US"/>
          </a:p>
        </p:txBody>
      </p:sp>
      <p:sp>
        <p:nvSpPr>
          <p:cNvPr id="5" name="Footer Placeholder 4">
            <a:extLst>
              <a:ext uri="{FF2B5EF4-FFF2-40B4-BE49-F238E27FC236}">
                <a16:creationId xmlns:a16="http://schemas.microsoft.com/office/drawing/2014/main" xmlns="" id="{8AF89E72-75F4-42FC-B833-F63CD85CD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9FE7DD7-6542-40E6-83BD-6B5B730151A3}"/>
              </a:ext>
            </a:extLst>
          </p:cNvPr>
          <p:cNvSpPr>
            <a:spLocks noGrp="1"/>
          </p:cNvSpPr>
          <p:nvPr>
            <p:ph type="sldNum" sz="quarter" idx="12"/>
          </p:nvPr>
        </p:nvSpPr>
        <p:spPr/>
        <p:txBody>
          <a:bodyPr/>
          <a:lstStyle/>
          <a:p>
            <a:fld id="{2BF3C5E5-1D25-4561-8E49-55691351C124}" type="slidenum">
              <a:rPr lang="en-US" smtClean="0"/>
              <a:t>‹#›</a:t>
            </a:fld>
            <a:endParaRPr lang="en-US"/>
          </a:p>
        </p:txBody>
      </p:sp>
    </p:spTree>
    <p:extLst>
      <p:ext uri="{BB962C8B-B14F-4D97-AF65-F5344CB8AC3E}">
        <p14:creationId xmlns:p14="http://schemas.microsoft.com/office/powerpoint/2010/main" val="3865850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5CFC15-ADF9-4A32-9761-C193F8BB2C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E55F8FF-24A5-4FFD-A93A-1277F414F6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2E00FA14-28CA-4368-8FB8-0481B293BFCE}"/>
              </a:ext>
            </a:extLst>
          </p:cNvPr>
          <p:cNvSpPr>
            <a:spLocks noGrp="1"/>
          </p:cNvSpPr>
          <p:nvPr>
            <p:ph type="dt" sz="half" idx="10"/>
          </p:nvPr>
        </p:nvSpPr>
        <p:spPr/>
        <p:txBody>
          <a:bodyPr/>
          <a:lstStyle/>
          <a:p>
            <a:fld id="{500C4DA9-14BE-49DD-94A5-ABE8A4A3D7E3}" type="datetimeFigureOut">
              <a:rPr lang="en-US" smtClean="0"/>
              <a:t>12/12/2018</a:t>
            </a:fld>
            <a:endParaRPr lang="en-US"/>
          </a:p>
        </p:txBody>
      </p:sp>
      <p:sp>
        <p:nvSpPr>
          <p:cNvPr id="5" name="Footer Placeholder 4">
            <a:extLst>
              <a:ext uri="{FF2B5EF4-FFF2-40B4-BE49-F238E27FC236}">
                <a16:creationId xmlns:a16="http://schemas.microsoft.com/office/drawing/2014/main" xmlns="" id="{C59A30B9-B59A-4BAD-A409-E5F5AA6003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437D9B-CE49-4FA4-8879-E1DC3361F196}"/>
              </a:ext>
            </a:extLst>
          </p:cNvPr>
          <p:cNvSpPr>
            <a:spLocks noGrp="1"/>
          </p:cNvSpPr>
          <p:nvPr>
            <p:ph type="sldNum" sz="quarter" idx="12"/>
          </p:nvPr>
        </p:nvSpPr>
        <p:spPr/>
        <p:txBody>
          <a:bodyPr/>
          <a:lstStyle/>
          <a:p>
            <a:fld id="{2BF3C5E5-1D25-4561-8E49-55691351C124}" type="slidenum">
              <a:rPr lang="en-US" smtClean="0"/>
              <a:t>‹#›</a:t>
            </a:fld>
            <a:endParaRPr lang="en-US"/>
          </a:p>
        </p:txBody>
      </p:sp>
    </p:spTree>
    <p:extLst>
      <p:ext uri="{BB962C8B-B14F-4D97-AF65-F5344CB8AC3E}">
        <p14:creationId xmlns:p14="http://schemas.microsoft.com/office/powerpoint/2010/main" val="2314263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01FC93-8447-477B-B7C3-B457A682E3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8BB21F5-B231-4D07-9CA4-D85953651CC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9E2F6-0F56-4E49-A815-8F107C1167E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A8779E0-70A1-4125-A1C5-705ABFA3BF8E}"/>
              </a:ext>
            </a:extLst>
          </p:cNvPr>
          <p:cNvSpPr>
            <a:spLocks noGrp="1"/>
          </p:cNvSpPr>
          <p:nvPr>
            <p:ph type="dt" sz="half" idx="10"/>
          </p:nvPr>
        </p:nvSpPr>
        <p:spPr/>
        <p:txBody>
          <a:bodyPr/>
          <a:lstStyle/>
          <a:p>
            <a:fld id="{500C4DA9-14BE-49DD-94A5-ABE8A4A3D7E3}" type="datetimeFigureOut">
              <a:rPr lang="en-US" smtClean="0"/>
              <a:t>12/12/2018</a:t>
            </a:fld>
            <a:endParaRPr lang="en-US"/>
          </a:p>
        </p:txBody>
      </p:sp>
      <p:sp>
        <p:nvSpPr>
          <p:cNvPr id="6" name="Footer Placeholder 5">
            <a:extLst>
              <a:ext uri="{FF2B5EF4-FFF2-40B4-BE49-F238E27FC236}">
                <a16:creationId xmlns:a16="http://schemas.microsoft.com/office/drawing/2014/main" xmlns="" id="{42AFAFE2-BEA5-468D-B2A5-F7912DB197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F5A675C-492E-45A1-90B5-63B560180E64}"/>
              </a:ext>
            </a:extLst>
          </p:cNvPr>
          <p:cNvSpPr>
            <a:spLocks noGrp="1"/>
          </p:cNvSpPr>
          <p:nvPr>
            <p:ph type="sldNum" sz="quarter" idx="12"/>
          </p:nvPr>
        </p:nvSpPr>
        <p:spPr/>
        <p:txBody>
          <a:bodyPr/>
          <a:lstStyle/>
          <a:p>
            <a:fld id="{2BF3C5E5-1D25-4561-8E49-55691351C124}" type="slidenum">
              <a:rPr lang="en-US" smtClean="0"/>
              <a:t>‹#›</a:t>
            </a:fld>
            <a:endParaRPr lang="en-US"/>
          </a:p>
        </p:txBody>
      </p:sp>
    </p:spTree>
    <p:extLst>
      <p:ext uri="{BB962C8B-B14F-4D97-AF65-F5344CB8AC3E}">
        <p14:creationId xmlns:p14="http://schemas.microsoft.com/office/powerpoint/2010/main" val="1568754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9581E0-B6DE-4ADB-B396-955A95C7D0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31F61C5-2E4E-4693-B848-00F9FFB355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ACE0325-A408-47E0-B09B-5C3560AFEE5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B24646D-C299-46EF-A2E2-65B4C16417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876A3D8F-4F45-49B0-B3E9-FCA9354D141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B99CC92-0DF9-4032-8839-C3CA737CAD2F}"/>
              </a:ext>
            </a:extLst>
          </p:cNvPr>
          <p:cNvSpPr>
            <a:spLocks noGrp="1"/>
          </p:cNvSpPr>
          <p:nvPr>
            <p:ph type="dt" sz="half" idx="10"/>
          </p:nvPr>
        </p:nvSpPr>
        <p:spPr/>
        <p:txBody>
          <a:bodyPr/>
          <a:lstStyle/>
          <a:p>
            <a:fld id="{500C4DA9-14BE-49DD-94A5-ABE8A4A3D7E3}" type="datetimeFigureOut">
              <a:rPr lang="en-US" smtClean="0"/>
              <a:t>12/12/2018</a:t>
            </a:fld>
            <a:endParaRPr lang="en-US"/>
          </a:p>
        </p:txBody>
      </p:sp>
      <p:sp>
        <p:nvSpPr>
          <p:cNvPr id="8" name="Footer Placeholder 7">
            <a:extLst>
              <a:ext uri="{FF2B5EF4-FFF2-40B4-BE49-F238E27FC236}">
                <a16:creationId xmlns:a16="http://schemas.microsoft.com/office/drawing/2014/main" xmlns="" id="{D112054D-5279-4D4A-A618-7769160FBD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B07775F-70FB-4208-9CAA-CC022DD2CC17}"/>
              </a:ext>
            </a:extLst>
          </p:cNvPr>
          <p:cNvSpPr>
            <a:spLocks noGrp="1"/>
          </p:cNvSpPr>
          <p:nvPr>
            <p:ph type="sldNum" sz="quarter" idx="12"/>
          </p:nvPr>
        </p:nvSpPr>
        <p:spPr/>
        <p:txBody>
          <a:bodyPr/>
          <a:lstStyle/>
          <a:p>
            <a:fld id="{2BF3C5E5-1D25-4561-8E49-55691351C124}" type="slidenum">
              <a:rPr lang="en-US" smtClean="0"/>
              <a:t>‹#›</a:t>
            </a:fld>
            <a:endParaRPr lang="en-US"/>
          </a:p>
        </p:txBody>
      </p:sp>
    </p:spTree>
    <p:extLst>
      <p:ext uri="{BB962C8B-B14F-4D97-AF65-F5344CB8AC3E}">
        <p14:creationId xmlns:p14="http://schemas.microsoft.com/office/powerpoint/2010/main" val="915815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0FFBEF-3032-4452-B8C0-5585C6D52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8E621B8-6B4B-4586-996E-5E4205913A8E}"/>
              </a:ext>
            </a:extLst>
          </p:cNvPr>
          <p:cNvSpPr>
            <a:spLocks noGrp="1"/>
          </p:cNvSpPr>
          <p:nvPr>
            <p:ph type="dt" sz="half" idx="10"/>
          </p:nvPr>
        </p:nvSpPr>
        <p:spPr/>
        <p:txBody>
          <a:bodyPr/>
          <a:lstStyle/>
          <a:p>
            <a:fld id="{500C4DA9-14BE-49DD-94A5-ABE8A4A3D7E3}" type="datetimeFigureOut">
              <a:rPr lang="en-US" smtClean="0"/>
              <a:t>12/12/2018</a:t>
            </a:fld>
            <a:endParaRPr lang="en-US"/>
          </a:p>
        </p:txBody>
      </p:sp>
      <p:sp>
        <p:nvSpPr>
          <p:cNvPr id="4" name="Footer Placeholder 3">
            <a:extLst>
              <a:ext uri="{FF2B5EF4-FFF2-40B4-BE49-F238E27FC236}">
                <a16:creationId xmlns:a16="http://schemas.microsoft.com/office/drawing/2014/main" xmlns="" id="{770713A7-4CD1-46BF-9D8A-4EC955491A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8A31AB2-ADBB-4F4D-9435-C111BA1C87BF}"/>
              </a:ext>
            </a:extLst>
          </p:cNvPr>
          <p:cNvSpPr>
            <a:spLocks noGrp="1"/>
          </p:cNvSpPr>
          <p:nvPr>
            <p:ph type="sldNum" sz="quarter" idx="12"/>
          </p:nvPr>
        </p:nvSpPr>
        <p:spPr/>
        <p:txBody>
          <a:bodyPr/>
          <a:lstStyle/>
          <a:p>
            <a:fld id="{2BF3C5E5-1D25-4561-8E49-55691351C124}" type="slidenum">
              <a:rPr lang="en-US" smtClean="0"/>
              <a:t>‹#›</a:t>
            </a:fld>
            <a:endParaRPr lang="en-US"/>
          </a:p>
        </p:txBody>
      </p:sp>
    </p:spTree>
    <p:extLst>
      <p:ext uri="{BB962C8B-B14F-4D97-AF65-F5344CB8AC3E}">
        <p14:creationId xmlns:p14="http://schemas.microsoft.com/office/powerpoint/2010/main" val="1935314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2DC0B92-1821-4415-A5AB-6A8D9603762C}"/>
              </a:ext>
            </a:extLst>
          </p:cNvPr>
          <p:cNvSpPr>
            <a:spLocks noGrp="1"/>
          </p:cNvSpPr>
          <p:nvPr>
            <p:ph type="dt" sz="half" idx="10"/>
          </p:nvPr>
        </p:nvSpPr>
        <p:spPr/>
        <p:txBody>
          <a:bodyPr/>
          <a:lstStyle/>
          <a:p>
            <a:fld id="{500C4DA9-14BE-49DD-94A5-ABE8A4A3D7E3}" type="datetimeFigureOut">
              <a:rPr lang="en-US" smtClean="0"/>
              <a:t>12/12/2018</a:t>
            </a:fld>
            <a:endParaRPr lang="en-US"/>
          </a:p>
        </p:txBody>
      </p:sp>
      <p:sp>
        <p:nvSpPr>
          <p:cNvPr id="3" name="Footer Placeholder 2">
            <a:extLst>
              <a:ext uri="{FF2B5EF4-FFF2-40B4-BE49-F238E27FC236}">
                <a16:creationId xmlns:a16="http://schemas.microsoft.com/office/drawing/2014/main" xmlns="" id="{FEAE93F0-892B-46C2-915F-75DECBE7EA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9BB9BEB-304A-452A-8A4D-EE69FBEBBED7}"/>
              </a:ext>
            </a:extLst>
          </p:cNvPr>
          <p:cNvSpPr>
            <a:spLocks noGrp="1"/>
          </p:cNvSpPr>
          <p:nvPr>
            <p:ph type="sldNum" sz="quarter" idx="12"/>
          </p:nvPr>
        </p:nvSpPr>
        <p:spPr/>
        <p:txBody>
          <a:bodyPr/>
          <a:lstStyle/>
          <a:p>
            <a:fld id="{2BF3C5E5-1D25-4561-8E49-55691351C124}" type="slidenum">
              <a:rPr lang="en-US" smtClean="0"/>
              <a:t>‹#›</a:t>
            </a:fld>
            <a:endParaRPr lang="en-US"/>
          </a:p>
        </p:txBody>
      </p:sp>
    </p:spTree>
    <p:extLst>
      <p:ext uri="{BB962C8B-B14F-4D97-AF65-F5344CB8AC3E}">
        <p14:creationId xmlns:p14="http://schemas.microsoft.com/office/powerpoint/2010/main" val="3685472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CF1FB6-2CB7-4869-9410-EE54CBD0D2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D41DA5F-4A32-410D-8095-D7A4560C2B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B745B5F-867B-4E8A-8CDC-B811629485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31E03F4-B167-48BD-8878-F3BC2DC5473C}"/>
              </a:ext>
            </a:extLst>
          </p:cNvPr>
          <p:cNvSpPr>
            <a:spLocks noGrp="1"/>
          </p:cNvSpPr>
          <p:nvPr>
            <p:ph type="dt" sz="half" idx="10"/>
          </p:nvPr>
        </p:nvSpPr>
        <p:spPr/>
        <p:txBody>
          <a:bodyPr/>
          <a:lstStyle/>
          <a:p>
            <a:fld id="{500C4DA9-14BE-49DD-94A5-ABE8A4A3D7E3}" type="datetimeFigureOut">
              <a:rPr lang="en-US" smtClean="0"/>
              <a:t>12/12/2018</a:t>
            </a:fld>
            <a:endParaRPr lang="en-US"/>
          </a:p>
        </p:txBody>
      </p:sp>
      <p:sp>
        <p:nvSpPr>
          <p:cNvPr id="6" name="Footer Placeholder 5">
            <a:extLst>
              <a:ext uri="{FF2B5EF4-FFF2-40B4-BE49-F238E27FC236}">
                <a16:creationId xmlns:a16="http://schemas.microsoft.com/office/drawing/2014/main" xmlns="" id="{A3713C77-D546-45B7-8EAB-D0AA4B0541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E213162-67D2-406A-9D56-63FF37998422}"/>
              </a:ext>
            </a:extLst>
          </p:cNvPr>
          <p:cNvSpPr>
            <a:spLocks noGrp="1"/>
          </p:cNvSpPr>
          <p:nvPr>
            <p:ph type="sldNum" sz="quarter" idx="12"/>
          </p:nvPr>
        </p:nvSpPr>
        <p:spPr/>
        <p:txBody>
          <a:bodyPr/>
          <a:lstStyle/>
          <a:p>
            <a:fld id="{2BF3C5E5-1D25-4561-8E49-55691351C124}" type="slidenum">
              <a:rPr lang="en-US" smtClean="0"/>
              <a:t>‹#›</a:t>
            </a:fld>
            <a:endParaRPr lang="en-US"/>
          </a:p>
        </p:txBody>
      </p:sp>
    </p:spTree>
    <p:extLst>
      <p:ext uri="{BB962C8B-B14F-4D97-AF65-F5344CB8AC3E}">
        <p14:creationId xmlns:p14="http://schemas.microsoft.com/office/powerpoint/2010/main" val="1493480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69EDD9-F9EE-4CF8-9D1F-DB3FD9D5A3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08D530D-345C-480A-999F-4BA3B41ED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AA141CDB-A0BE-4D78-B790-1855C7502F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C1D4DE0-D8F9-4B01-9080-7392D41D8354}"/>
              </a:ext>
            </a:extLst>
          </p:cNvPr>
          <p:cNvSpPr>
            <a:spLocks noGrp="1"/>
          </p:cNvSpPr>
          <p:nvPr>
            <p:ph type="dt" sz="half" idx="10"/>
          </p:nvPr>
        </p:nvSpPr>
        <p:spPr/>
        <p:txBody>
          <a:bodyPr/>
          <a:lstStyle/>
          <a:p>
            <a:fld id="{500C4DA9-14BE-49DD-94A5-ABE8A4A3D7E3}" type="datetimeFigureOut">
              <a:rPr lang="en-US" smtClean="0"/>
              <a:t>12/12/2018</a:t>
            </a:fld>
            <a:endParaRPr lang="en-US"/>
          </a:p>
        </p:txBody>
      </p:sp>
      <p:sp>
        <p:nvSpPr>
          <p:cNvPr id="6" name="Footer Placeholder 5">
            <a:extLst>
              <a:ext uri="{FF2B5EF4-FFF2-40B4-BE49-F238E27FC236}">
                <a16:creationId xmlns:a16="http://schemas.microsoft.com/office/drawing/2014/main" xmlns="" id="{2C939E9E-08A9-4021-946B-8C16783A95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CE88466-FB6B-4FC1-B00A-9C757C013980}"/>
              </a:ext>
            </a:extLst>
          </p:cNvPr>
          <p:cNvSpPr>
            <a:spLocks noGrp="1"/>
          </p:cNvSpPr>
          <p:nvPr>
            <p:ph type="sldNum" sz="quarter" idx="12"/>
          </p:nvPr>
        </p:nvSpPr>
        <p:spPr/>
        <p:txBody>
          <a:bodyPr/>
          <a:lstStyle/>
          <a:p>
            <a:fld id="{2BF3C5E5-1D25-4561-8E49-55691351C124}" type="slidenum">
              <a:rPr lang="en-US" smtClean="0"/>
              <a:t>‹#›</a:t>
            </a:fld>
            <a:endParaRPr lang="en-US"/>
          </a:p>
        </p:txBody>
      </p:sp>
    </p:spTree>
    <p:extLst>
      <p:ext uri="{BB962C8B-B14F-4D97-AF65-F5344CB8AC3E}">
        <p14:creationId xmlns:p14="http://schemas.microsoft.com/office/powerpoint/2010/main" val="1961506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E3FF51F-D57A-4FD9-9091-E952DB7F53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2874035-BF42-4C6A-8266-0F4C8EBCF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0CB32A-0925-48F7-85BC-BD7BFDDB6B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0C4DA9-14BE-49DD-94A5-ABE8A4A3D7E3}" type="datetimeFigureOut">
              <a:rPr lang="en-US" smtClean="0"/>
              <a:t>12/12/2018</a:t>
            </a:fld>
            <a:endParaRPr lang="en-US"/>
          </a:p>
        </p:txBody>
      </p:sp>
      <p:sp>
        <p:nvSpPr>
          <p:cNvPr id="5" name="Footer Placeholder 4">
            <a:extLst>
              <a:ext uri="{FF2B5EF4-FFF2-40B4-BE49-F238E27FC236}">
                <a16:creationId xmlns:a16="http://schemas.microsoft.com/office/drawing/2014/main" xmlns="" id="{3C1578E0-15B9-46E1-85D7-6A56085332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D668661-D789-4E8E-AB96-BF4016135A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3C5E5-1D25-4561-8E49-55691351C124}" type="slidenum">
              <a:rPr lang="en-US" smtClean="0"/>
              <a:t>‹#›</a:t>
            </a:fld>
            <a:endParaRPr lang="en-US"/>
          </a:p>
        </p:txBody>
      </p:sp>
    </p:spTree>
    <p:extLst>
      <p:ext uri="{BB962C8B-B14F-4D97-AF65-F5344CB8AC3E}">
        <p14:creationId xmlns:p14="http://schemas.microsoft.com/office/powerpoint/2010/main" val="3496017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8" Type="http://schemas.openxmlformats.org/officeDocument/2006/relationships/hyperlink" Target="https://doi.org/10.2737/RDS-2013-0009.4" TargetMode="External"/><Relationship Id="rId3" Type="http://schemas.openxmlformats.org/officeDocument/2006/relationships/image" Target="../media/image26.jpg"/><Relationship Id="rId7" Type="http://schemas.openxmlformats.org/officeDocument/2006/relationships/hyperlink" Target="https://doi.org/10.2737/RDS-2016-0034"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jp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4.png"/><Relationship Id="rId7"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21.jpg"/><Relationship Id="rId3" Type="http://schemas.openxmlformats.org/officeDocument/2006/relationships/image" Target="../media/image11.png"/><Relationship Id="rId7" Type="http://schemas.openxmlformats.org/officeDocument/2006/relationships/image" Target="../media/image15.jpg"/><Relationship Id="rId12"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pn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usda.gov/oig/webdocs/08601-0004-41.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12192000" cy="5436157"/>
          </a:xfrm>
          <a:prstGeom prst="rect">
            <a:avLst/>
          </a:prstGeom>
          <a:blipFill dpi="0" rotWithShape="1">
            <a:blip r:embed="rId3">
              <a:alphaModFix amt="35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54E25"/>
              </a:solidFill>
            </a:endParaRPr>
          </a:p>
        </p:txBody>
      </p:sp>
      <p:sp>
        <p:nvSpPr>
          <p:cNvPr id="3" name="Title 1">
            <a:extLst>
              <a:ext uri="{FF2B5EF4-FFF2-40B4-BE49-F238E27FC236}">
                <a16:creationId xmlns:a16="http://schemas.microsoft.com/office/drawing/2014/main" xmlns="" id="{C63CA29A-148F-4367-98BC-EB98ED52264B}"/>
              </a:ext>
            </a:extLst>
          </p:cNvPr>
          <p:cNvSpPr txBox="1">
            <a:spLocks/>
          </p:cNvSpPr>
          <p:nvPr/>
        </p:nvSpPr>
        <p:spPr>
          <a:xfrm>
            <a:off x="442127" y="385590"/>
            <a:ext cx="9749364" cy="1995870"/>
          </a:xfrm>
          <a:prstGeom prst="rect">
            <a:avLst/>
          </a:prstGeom>
        </p:spPr>
        <p:txBody>
          <a:bodyPr>
            <a:noAutofit/>
          </a:bodyPr>
          <a:lstStyle>
            <a:defPPr>
              <a:defRPr lang="en-US"/>
            </a:defPPr>
            <a:lvl1pPr>
              <a:lnSpc>
                <a:spcPct val="90000"/>
              </a:lnSpc>
              <a:spcBef>
                <a:spcPct val="0"/>
              </a:spcBef>
              <a:buNone/>
              <a:defRPr sz="5400">
                <a:solidFill>
                  <a:srgbClr val="954E25"/>
                </a:solidFill>
                <a:latin typeface="Proxima Nova Cond" panose="02000506030000020004" pitchFamily="50" charset="0"/>
                <a:ea typeface="+mj-ea"/>
                <a:cs typeface="+mj-cs"/>
              </a:defRPr>
            </a:lvl1pPr>
          </a:lstStyle>
          <a:p>
            <a:r>
              <a:rPr lang="en-US" dirty="0"/>
              <a:t>Results and Application of the National Risk Assessment</a:t>
            </a:r>
          </a:p>
        </p:txBody>
      </p:sp>
      <p:sp>
        <p:nvSpPr>
          <p:cNvPr id="4" name="TextBox 3"/>
          <p:cNvSpPr txBox="1"/>
          <p:nvPr/>
        </p:nvSpPr>
        <p:spPr>
          <a:xfrm>
            <a:off x="442126" y="3567717"/>
            <a:ext cx="4295774" cy="1200329"/>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The Fire Continuum Conference</a:t>
            </a:r>
          </a:p>
          <a:p>
            <a:r>
              <a:rPr lang="en-US" i="1" dirty="0">
                <a:latin typeface="Arial" panose="020B0604020202020204" pitchFamily="34" charset="0"/>
                <a:cs typeface="Arial" panose="020B0604020202020204" pitchFamily="34" charset="0"/>
              </a:rPr>
              <a:t>Preparing for the Future of Wildland Fire</a:t>
            </a:r>
          </a:p>
          <a:p>
            <a:r>
              <a:rPr lang="en-US" i="1" dirty="0">
                <a:latin typeface="Arial" panose="020B0604020202020204" pitchFamily="34" charset="0"/>
                <a:cs typeface="Arial" panose="020B0604020202020204" pitchFamily="34" charset="0"/>
              </a:rPr>
              <a:t>Missoula, Montana USA</a:t>
            </a:r>
          </a:p>
          <a:p>
            <a:r>
              <a:rPr lang="en-US" i="1" dirty="0">
                <a:latin typeface="Arial" panose="020B0604020202020204" pitchFamily="34" charset="0"/>
                <a:cs typeface="Arial" panose="020B0604020202020204" pitchFamily="34" charset="0"/>
              </a:rPr>
              <a:t>May 22, 2018</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020" y="5638811"/>
            <a:ext cx="3048000" cy="670480"/>
          </a:xfrm>
          <a:prstGeom prst="rect">
            <a:avLst/>
          </a:prstGeom>
        </p:spPr>
      </p:pic>
      <p:pic>
        <p:nvPicPr>
          <p:cNvPr id="6" name="Picture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6299" y="5541184"/>
            <a:ext cx="762000" cy="812639"/>
          </a:xfrm>
          <a:prstGeom prst="rect">
            <a:avLst/>
          </a:prstGeom>
        </p:spPr>
      </p:pic>
      <p:pic>
        <p:nvPicPr>
          <p:cNvPr id="7" name="Picture 6" descr="fam_logo_xlg_2_tri%20copy"/>
          <p:cNvPicPr/>
          <p:nvPr/>
        </p:nvPicPr>
        <p:blipFill>
          <a:blip r:embed="rId6" cstate="print">
            <a:clrChange>
              <a:clrFrom>
                <a:srgbClr val="FEFEFE"/>
              </a:clrFrom>
              <a:clrTo>
                <a:srgbClr val="FEFEFE">
                  <a:alpha val="0"/>
                </a:srgbClr>
              </a:clrTo>
            </a:clrChange>
          </a:blip>
          <a:srcRect/>
          <a:stretch>
            <a:fillRect/>
          </a:stretch>
        </p:blipFill>
        <p:spPr bwMode="auto">
          <a:xfrm>
            <a:off x="9080521" y="5533950"/>
            <a:ext cx="831849" cy="805179"/>
          </a:xfrm>
          <a:prstGeom prst="rect">
            <a:avLst/>
          </a:prstGeom>
          <a:noFill/>
          <a:ln w="9525">
            <a:noFill/>
            <a:miter lim="800000"/>
            <a:headEnd/>
            <a:tailEnd/>
          </a:ln>
        </p:spPr>
      </p:pic>
      <p:pic>
        <p:nvPicPr>
          <p:cNvPr id="8" name="Picture 2" descr="F:\fmi\logos\FMI_Squar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47319" y="5634188"/>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68069" y="5580017"/>
            <a:ext cx="1009668" cy="747996"/>
          </a:xfrm>
          <a:prstGeom prst="rect">
            <a:avLst/>
          </a:prstGeom>
        </p:spPr>
      </p:pic>
      <p:sp>
        <p:nvSpPr>
          <p:cNvPr id="2" name="Rectangle 1"/>
          <p:cNvSpPr/>
          <p:nvPr/>
        </p:nvSpPr>
        <p:spPr>
          <a:xfrm>
            <a:off x="0" y="5355771"/>
            <a:ext cx="12192000" cy="120579"/>
          </a:xfrm>
          <a:prstGeom prst="rect">
            <a:avLst/>
          </a:prstGeom>
          <a:gradFill flip="none" rotWithShape="1">
            <a:gsLst>
              <a:gs pos="0">
                <a:srgbClr val="797957"/>
              </a:gs>
              <a:gs pos="82000">
                <a:srgbClr val="988F69">
                  <a:alpha val="95000"/>
                </a:srgbClr>
              </a:gs>
              <a:gs pos="100000">
                <a:schemeClr val="accent1">
                  <a:lumMod val="100000"/>
                  <a:alpha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42126" y="2540720"/>
            <a:ext cx="9214339" cy="923330"/>
          </a:xfrm>
          <a:prstGeom prst="rect">
            <a:avLst/>
          </a:prstGeom>
          <a:noFill/>
        </p:spPr>
        <p:txBody>
          <a:bodyPr wrap="square" rtlCol="0">
            <a:spAutoFit/>
          </a:bodyPr>
          <a:lstStyle/>
          <a:p>
            <a:r>
              <a:rPr lang="en-US" b="1" i="1" dirty="0" smtClean="0">
                <a:latin typeface="Arial" panose="020B0604020202020204" pitchFamily="34" charset="0"/>
                <a:cs typeface="Arial" panose="020B0604020202020204" pitchFamily="34" charset="0"/>
              </a:rPr>
              <a:t>Greg Dillon</a:t>
            </a:r>
          </a:p>
          <a:p>
            <a:r>
              <a:rPr lang="en-US" i="1" dirty="0" smtClean="0">
                <a:latin typeface="Arial" panose="020B0604020202020204" pitchFamily="34" charset="0"/>
                <a:cs typeface="Arial" panose="020B0604020202020204" pitchFamily="34" charset="0"/>
              </a:rPr>
              <a:t>USDA Forest Service, Rocky Mountain Research Station, Fire Modeling Institute</a:t>
            </a:r>
          </a:p>
          <a:p>
            <a:r>
              <a:rPr lang="en-US" i="1" dirty="0" smtClean="0">
                <a:latin typeface="Arial" panose="020B0604020202020204" pitchFamily="34" charset="0"/>
                <a:cs typeface="Arial" panose="020B0604020202020204" pitchFamily="34" charset="0"/>
              </a:rPr>
              <a:t>Missoula, Montana</a:t>
            </a:r>
            <a:endParaRPr 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20476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91" y="1619250"/>
            <a:ext cx="5686882" cy="3609975"/>
          </a:xfrm>
          <a:prstGeom prst="rect">
            <a:avLst/>
          </a:prstGeom>
          <a:ln>
            <a:solidFill>
              <a:schemeClr val="tx1"/>
            </a:solidFill>
          </a:ln>
          <a:effectLst>
            <a:outerShdw blurRad="50800" dist="38100" dir="8100000" algn="tr" rotWithShape="0">
              <a:prstClr val="black">
                <a:alpha val="40000"/>
              </a:prstClr>
            </a:outerShdw>
          </a:effectLst>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0492" y="1619250"/>
            <a:ext cx="5686882" cy="3609974"/>
          </a:xfrm>
          <a:prstGeom prst="rect">
            <a:avLst/>
          </a:prstGeom>
          <a:ln>
            <a:solidFill>
              <a:schemeClr val="tx1"/>
            </a:solidFill>
          </a:ln>
          <a:effectLst>
            <a:outerShdw blurRad="50800" dist="38100" dir="8100000" algn="tr" rotWithShape="0">
              <a:prstClr val="black">
                <a:alpha val="40000"/>
              </a:prstClr>
            </a:outerShdw>
          </a:effectLst>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2032" y="4309987"/>
            <a:ext cx="1211926" cy="896395"/>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770" y="4123721"/>
            <a:ext cx="810295" cy="1082662"/>
          </a:xfrm>
          <a:prstGeom prst="rect">
            <a:avLst/>
          </a:prstGeom>
        </p:spPr>
      </p:pic>
      <p:sp>
        <p:nvSpPr>
          <p:cNvPr id="29" name="Content Placeholder 2">
            <a:extLst>
              <a:ext uri="{FF2B5EF4-FFF2-40B4-BE49-F238E27FC236}">
                <a16:creationId xmlns:a16="http://schemas.microsoft.com/office/drawing/2014/main" xmlns="" id="{27324255-C1F4-4B3F-84A0-A735CF584519}"/>
              </a:ext>
            </a:extLst>
          </p:cNvPr>
          <p:cNvSpPr txBox="1">
            <a:spLocks/>
          </p:cNvSpPr>
          <p:nvPr/>
        </p:nvSpPr>
        <p:spPr>
          <a:xfrm>
            <a:off x="286891" y="937642"/>
            <a:ext cx="8131001" cy="7450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indent="0">
              <a:lnSpc>
                <a:spcPct val="100000"/>
              </a:lnSpc>
              <a:spcBef>
                <a:spcPts val="1200"/>
              </a:spcBef>
              <a:buNone/>
              <a:defRPr/>
            </a:pPr>
            <a:r>
              <a:rPr lang="en-US" sz="2400" dirty="0" smtClean="0">
                <a:latin typeface="Arial" panose="020B0604020202020204" pitchFamily="34" charset="0"/>
                <a:cs typeface="Arial" panose="020B0604020202020204" pitchFamily="34" charset="0"/>
              </a:rPr>
              <a:t>Modeling completed in 2016, uses LANDFIRE 2012 data</a:t>
            </a:r>
            <a:endPar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31775" indent="0">
              <a:lnSpc>
                <a:spcPct val="100000"/>
              </a:lnSpc>
              <a:spcBef>
                <a:spcPts val="0"/>
              </a:spcBef>
              <a:buNone/>
              <a:defRPr/>
            </a:pPr>
            <a:endParaRPr lang="en-US" sz="900" dirty="0">
              <a:latin typeface="Arial" panose="020B0604020202020204" pitchFamily="34" charset="0"/>
              <a:cs typeface="Arial" panose="020B0604020202020204" pitchFamily="34" charset="0"/>
            </a:endParaRPr>
          </a:p>
        </p:txBody>
      </p:sp>
      <p:sp>
        <p:nvSpPr>
          <p:cNvPr id="33" name="Content Placeholder 2">
            <a:extLst>
              <a:ext uri="{FF2B5EF4-FFF2-40B4-BE49-F238E27FC236}">
                <a16:creationId xmlns:a16="http://schemas.microsoft.com/office/drawing/2014/main" xmlns="" id="{27324255-C1F4-4B3F-84A0-A735CF584519}"/>
              </a:ext>
            </a:extLst>
          </p:cNvPr>
          <p:cNvSpPr txBox="1">
            <a:spLocks/>
          </p:cNvSpPr>
          <p:nvPr/>
        </p:nvSpPr>
        <p:spPr>
          <a:xfrm>
            <a:off x="2066700" y="5206382"/>
            <a:ext cx="2127264" cy="4292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indent="0">
              <a:lnSpc>
                <a:spcPct val="100000"/>
              </a:lnSpc>
              <a:spcBef>
                <a:spcPts val="1200"/>
              </a:spcBef>
              <a:buNone/>
              <a:defRPr/>
            </a:pPr>
            <a:r>
              <a:rPr lang="en-US" dirty="0">
                <a:latin typeface="Arial" panose="020B0604020202020204" pitchFamily="34" charset="0"/>
                <a:cs typeface="Arial" panose="020B0604020202020204" pitchFamily="34" charset="0"/>
              </a:rPr>
              <a:t>Likelihood</a:t>
            </a:r>
            <a:endParaRPr lang="en-US" sz="800" dirty="0">
              <a:latin typeface="Arial" panose="020B0604020202020204" pitchFamily="34" charset="0"/>
              <a:cs typeface="Arial" panose="020B0604020202020204" pitchFamily="34" charset="0"/>
            </a:endParaRPr>
          </a:p>
        </p:txBody>
      </p:sp>
      <p:sp>
        <p:nvSpPr>
          <p:cNvPr id="34" name="Content Placeholder 2">
            <a:extLst>
              <a:ext uri="{FF2B5EF4-FFF2-40B4-BE49-F238E27FC236}">
                <a16:creationId xmlns:a16="http://schemas.microsoft.com/office/drawing/2014/main" xmlns="" id="{27324255-C1F4-4B3F-84A0-A735CF584519}"/>
              </a:ext>
            </a:extLst>
          </p:cNvPr>
          <p:cNvSpPr txBox="1">
            <a:spLocks/>
          </p:cNvSpPr>
          <p:nvPr/>
        </p:nvSpPr>
        <p:spPr>
          <a:xfrm>
            <a:off x="8155051" y="5206382"/>
            <a:ext cx="1837764" cy="4292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indent="0" algn="ctr">
              <a:lnSpc>
                <a:spcPct val="100000"/>
              </a:lnSpc>
              <a:spcBef>
                <a:spcPts val="1200"/>
              </a:spcBef>
              <a:buNone/>
              <a:defRPr/>
            </a:pPr>
            <a:r>
              <a:rPr lang="en-US" dirty="0">
                <a:latin typeface="Arial" panose="020B0604020202020204" pitchFamily="34" charset="0"/>
                <a:cs typeface="Arial" panose="020B0604020202020204" pitchFamily="34" charset="0"/>
              </a:rPr>
              <a:t>Intensity</a:t>
            </a:r>
            <a:endParaRPr lang="en-U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31775" indent="0" algn="ctr">
              <a:lnSpc>
                <a:spcPct val="100000"/>
              </a:lnSpc>
              <a:spcBef>
                <a:spcPts val="0"/>
              </a:spcBef>
              <a:buNone/>
              <a:defRPr/>
            </a:pPr>
            <a:endParaRPr lang="en-US" sz="800" dirty="0">
              <a:latin typeface="Arial" panose="020B0604020202020204" pitchFamily="34" charset="0"/>
              <a:cs typeface="Arial" panose="020B0604020202020204" pitchFamily="34" charset="0"/>
            </a:endParaRPr>
          </a:p>
        </p:txBody>
      </p:sp>
      <p:sp>
        <p:nvSpPr>
          <p:cNvPr id="3" name="Rectangle 2"/>
          <p:cNvSpPr/>
          <p:nvPr/>
        </p:nvSpPr>
        <p:spPr>
          <a:xfrm>
            <a:off x="319117" y="5847440"/>
            <a:ext cx="11661804" cy="677108"/>
          </a:xfrm>
          <a:prstGeom prst="rect">
            <a:avLst/>
          </a:prstGeom>
        </p:spPr>
        <p:txBody>
          <a:bodyPr wrap="square">
            <a:spAutoFit/>
          </a:bodyPr>
          <a:lstStyle/>
          <a:p>
            <a:r>
              <a:rPr lang="en-US" sz="1050" dirty="0" smtClean="0">
                <a:latin typeface="Calibri" panose="020F0502020204030204" pitchFamily="34" charset="0"/>
                <a:ea typeface="Calibri" panose="020F0502020204030204" pitchFamily="34" charset="0"/>
                <a:cs typeface="Times New Roman" panose="02020603050405020304" pitchFamily="18" charset="0"/>
              </a:rPr>
              <a:t>Short</a:t>
            </a:r>
            <a:r>
              <a:rPr lang="en-US" sz="1050" dirty="0">
                <a:latin typeface="Calibri" panose="020F0502020204030204" pitchFamily="34" charset="0"/>
                <a:ea typeface="Calibri" panose="020F0502020204030204" pitchFamily="34" charset="0"/>
                <a:cs typeface="Times New Roman" panose="02020603050405020304" pitchFamily="18" charset="0"/>
              </a:rPr>
              <a:t> </a:t>
            </a:r>
            <a:r>
              <a:rPr lang="en-US" sz="1050" dirty="0" smtClean="0">
                <a:latin typeface="Calibri" panose="020F0502020204030204" pitchFamily="34" charset="0"/>
                <a:ea typeface="Calibri" panose="020F0502020204030204" pitchFamily="34" charset="0"/>
                <a:cs typeface="Times New Roman" panose="02020603050405020304" pitchFamily="18" charset="0"/>
              </a:rPr>
              <a:t>and others. 2016</a:t>
            </a:r>
            <a:r>
              <a:rPr lang="en-US" sz="1050" dirty="0">
                <a:latin typeface="Calibri" panose="020F0502020204030204" pitchFamily="34" charset="0"/>
                <a:ea typeface="Calibri" panose="020F0502020204030204" pitchFamily="34" charset="0"/>
                <a:cs typeface="Times New Roman" panose="02020603050405020304" pitchFamily="18" charset="0"/>
              </a:rPr>
              <a:t>. Spatial dataset of probabilistic wildfire risk components for the conterminous United States. </a:t>
            </a:r>
            <a:r>
              <a:rPr lang="en-US" sz="1050" dirty="0" smtClean="0">
                <a:latin typeface="Calibri" panose="020F0502020204030204" pitchFamily="34" charset="0"/>
                <a:ea typeface="Calibri" panose="020F0502020204030204" pitchFamily="34" charset="0"/>
                <a:cs typeface="Times New Roman" panose="02020603050405020304" pitchFamily="18" charset="0"/>
              </a:rPr>
              <a:t>Forest </a:t>
            </a:r>
            <a:r>
              <a:rPr lang="en-US" sz="1050" dirty="0">
                <a:latin typeface="Calibri" panose="020F0502020204030204" pitchFamily="34" charset="0"/>
                <a:ea typeface="Calibri" panose="020F0502020204030204" pitchFamily="34" charset="0"/>
                <a:cs typeface="Times New Roman" panose="02020603050405020304" pitchFamily="18" charset="0"/>
              </a:rPr>
              <a:t>Service Research Data Archive. </a:t>
            </a:r>
            <a:r>
              <a:rPr lang="en-US" sz="105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https://</a:t>
            </a:r>
            <a:r>
              <a:rPr lang="en-US" sz="1050"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doi.org/10.2737/RDS-2016-0034</a:t>
            </a:r>
            <a:endParaRPr lang="en-US" sz="1050"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a:spcBef>
                <a:spcPts val="600"/>
              </a:spcBef>
            </a:pPr>
            <a:r>
              <a:rPr lang="en-US" sz="1050" dirty="0"/>
              <a:t>Short, Karen C. 2017. Spatial wildfire occurrence data for the United States, 1992-2015 [FPA_FOD_20170508]. 4th </a:t>
            </a:r>
            <a:r>
              <a:rPr lang="en-US" sz="1050" dirty="0" smtClean="0"/>
              <a:t>Edition. Forest </a:t>
            </a:r>
            <a:r>
              <a:rPr lang="en-US" sz="1050" dirty="0"/>
              <a:t>Service Research Data Archive. </a:t>
            </a:r>
            <a:r>
              <a:rPr lang="en-US" sz="1050" u="sng" dirty="0">
                <a:hlinkClick r:id="rId8"/>
              </a:rPr>
              <a:t>https://doi.org/10.2737/RDS-2013-0009.4</a:t>
            </a:r>
            <a:endParaRPr lang="en-US" sz="1050" dirty="0"/>
          </a:p>
          <a:p>
            <a:endParaRPr lang="en-US" sz="1200" dirty="0"/>
          </a:p>
        </p:txBody>
      </p:sp>
      <p:sp>
        <p:nvSpPr>
          <p:cNvPr id="11" name="Title 1"/>
          <p:cNvSpPr txBox="1">
            <a:spLocks/>
          </p:cNvSpPr>
          <p:nvPr/>
        </p:nvSpPr>
        <p:spPr>
          <a:xfrm>
            <a:off x="404032" y="101810"/>
            <a:ext cx="10740217" cy="7608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smtClean="0">
                <a:solidFill>
                  <a:srgbClr val="954E25"/>
                </a:solidFill>
                <a:latin typeface="Proxima Nova Cond" panose="02000506030000020004" pitchFamily="50" charset="0"/>
              </a:rPr>
              <a:t>National Scale </a:t>
            </a:r>
            <a:r>
              <a:rPr lang="en-US" sz="4800" dirty="0" err="1" smtClean="0">
                <a:solidFill>
                  <a:srgbClr val="954E25"/>
                </a:solidFill>
                <a:latin typeface="Proxima Nova Cond" panose="02000506030000020004" pitchFamily="50" charset="0"/>
              </a:rPr>
              <a:t>FSim</a:t>
            </a:r>
            <a:r>
              <a:rPr lang="en-US" sz="4800" dirty="0" smtClean="0">
                <a:solidFill>
                  <a:srgbClr val="954E25"/>
                </a:solidFill>
                <a:latin typeface="Proxima Nova Cond" panose="02000506030000020004" pitchFamily="50" charset="0"/>
              </a:rPr>
              <a:t> Model Outputs</a:t>
            </a:r>
            <a:endParaRPr lang="en-US" sz="4800" dirty="0">
              <a:solidFill>
                <a:srgbClr val="954E25"/>
              </a:solidFill>
              <a:latin typeface="Proxima Nova Cond" panose="02000506030000020004" pitchFamily="50" charset="0"/>
            </a:endParaRPr>
          </a:p>
        </p:txBody>
      </p:sp>
    </p:spTree>
    <p:extLst>
      <p:ext uri="{BB962C8B-B14F-4D97-AF65-F5344CB8AC3E}">
        <p14:creationId xmlns:p14="http://schemas.microsoft.com/office/powerpoint/2010/main" val="40193605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032" y="101810"/>
            <a:ext cx="10740217" cy="760832"/>
          </a:xfrm>
        </p:spPr>
        <p:txBody>
          <a:bodyPr>
            <a:noAutofit/>
          </a:bodyPr>
          <a:lstStyle/>
          <a:p>
            <a:r>
              <a:rPr lang="en-US" sz="4800" dirty="0" smtClean="0">
                <a:solidFill>
                  <a:srgbClr val="954E25"/>
                </a:solidFill>
                <a:latin typeface="Proxima Nova Cond" panose="02000506030000020004" pitchFamily="50" charset="0"/>
              </a:rPr>
              <a:t>National Assessment Results</a:t>
            </a:r>
            <a:endParaRPr lang="en-US" sz="4800" dirty="0">
              <a:solidFill>
                <a:srgbClr val="954E25"/>
              </a:solidFill>
              <a:latin typeface="Proxima Nova Cond" panose="02000506030000020004" pitchFamily="50"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61" y="1315537"/>
            <a:ext cx="5903118" cy="4433488"/>
          </a:xfrm>
          <a:prstGeom prst="rect">
            <a:avLst/>
          </a:prstGeom>
          <a:ln w="9525">
            <a:solidFill>
              <a:srgbClr val="410F01"/>
            </a:solidFill>
          </a:ln>
          <a:effectLst>
            <a:outerShdw blurRad="50800" dist="63500" dir="8100000" algn="tr" rotWithShape="0">
              <a:prstClr val="black">
                <a:alpha val="40000"/>
              </a:prst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3261" y="1317674"/>
            <a:ext cx="5903570" cy="4429213"/>
          </a:xfrm>
          <a:prstGeom prst="rect">
            <a:avLst/>
          </a:prstGeom>
          <a:ln w="9525">
            <a:solidFill>
              <a:srgbClr val="410F01"/>
            </a:solidFill>
          </a:ln>
          <a:effectLst>
            <a:outerShdw blurRad="50800" dist="63500" dir="8100000" algn="tr" rotWithShape="0">
              <a:prstClr val="black">
                <a:alpha val="40000"/>
              </a:prstClr>
            </a:outerShdw>
          </a:effectLst>
        </p:spPr>
      </p:pic>
      <p:grpSp>
        <p:nvGrpSpPr>
          <p:cNvPr id="3" name="Group 2"/>
          <p:cNvGrpSpPr/>
          <p:nvPr/>
        </p:nvGrpSpPr>
        <p:grpSpPr>
          <a:xfrm>
            <a:off x="10170170" y="1276087"/>
            <a:ext cx="1271693" cy="1184559"/>
            <a:chOff x="12184813" y="2468783"/>
            <a:chExt cx="1442710" cy="1343858"/>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84813" y="2468783"/>
              <a:ext cx="1442710" cy="1343858"/>
            </a:xfrm>
            <a:prstGeom prst="rect">
              <a:avLst/>
            </a:prstGeom>
          </p:spPr>
        </p:pic>
        <p:sp>
          <p:nvSpPr>
            <p:cNvPr id="13" name="Rounded Rectangle 12"/>
            <p:cNvSpPr/>
            <p:nvPr/>
          </p:nvSpPr>
          <p:spPr>
            <a:xfrm rot="18204294">
              <a:off x="12195943" y="2953074"/>
              <a:ext cx="592514" cy="1448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3421671">
              <a:off x="13007473" y="2953842"/>
              <a:ext cx="592514" cy="1448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2545227" y="3593620"/>
              <a:ext cx="716844" cy="1448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4149090" y="1315536"/>
            <a:ext cx="1229343" cy="1145110"/>
            <a:chOff x="8550612" y="3817523"/>
            <a:chExt cx="1442710" cy="1343858"/>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0612" y="3817523"/>
              <a:ext cx="1442710" cy="1343858"/>
            </a:xfrm>
            <a:prstGeom prst="rect">
              <a:avLst/>
            </a:prstGeom>
          </p:spPr>
        </p:pic>
        <p:sp>
          <p:nvSpPr>
            <p:cNvPr id="17" name="Rounded Rectangle 16"/>
            <p:cNvSpPr/>
            <p:nvPr/>
          </p:nvSpPr>
          <p:spPr>
            <a:xfrm rot="3421671">
              <a:off x="9373272" y="4302582"/>
              <a:ext cx="592514" cy="1448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8911026" y="4942360"/>
              <a:ext cx="716844" cy="1448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422912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032" y="101810"/>
            <a:ext cx="10740217" cy="760832"/>
          </a:xfrm>
        </p:spPr>
        <p:txBody>
          <a:bodyPr>
            <a:noAutofit/>
          </a:bodyPr>
          <a:lstStyle/>
          <a:p>
            <a:r>
              <a:rPr lang="en-US" sz="4800" dirty="0">
                <a:solidFill>
                  <a:srgbClr val="954E25"/>
                </a:solidFill>
                <a:latin typeface="Proxima Nova Cond" panose="02000506030000020004" pitchFamily="50" charset="0"/>
              </a:rPr>
              <a:t>National Assessment Results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61" y="1317844"/>
            <a:ext cx="5903118" cy="4428874"/>
          </a:xfrm>
          <a:prstGeom prst="rect">
            <a:avLst/>
          </a:prstGeom>
          <a:ln w="9525">
            <a:solidFill>
              <a:srgbClr val="410F01"/>
            </a:solidFill>
          </a:ln>
          <a:effectLst>
            <a:outerShdw blurRad="50800" dist="63500" dir="8100000" algn="tr" rotWithShape="0">
              <a:prstClr val="black">
                <a:alpha val="40000"/>
              </a:prst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3261" y="1317674"/>
            <a:ext cx="5903569" cy="4429213"/>
          </a:xfrm>
          <a:prstGeom prst="rect">
            <a:avLst/>
          </a:prstGeom>
          <a:ln w="9525">
            <a:solidFill>
              <a:srgbClr val="410F01"/>
            </a:solidFill>
          </a:ln>
          <a:effectLst>
            <a:outerShdw blurRad="50800" dist="63500" dir="8100000" algn="tr" rotWithShape="0">
              <a:prstClr val="black">
                <a:alpha val="40000"/>
              </a:prstClr>
            </a:outerShdw>
          </a:effectLst>
        </p:spPr>
      </p:pic>
      <p:grpSp>
        <p:nvGrpSpPr>
          <p:cNvPr id="3" name="Group 2"/>
          <p:cNvGrpSpPr/>
          <p:nvPr/>
        </p:nvGrpSpPr>
        <p:grpSpPr>
          <a:xfrm>
            <a:off x="10170170" y="1276087"/>
            <a:ext cx="1271693" cy="1184559"/>
            <a:chOff x="12184813" y="2468783"/>
            <a:chExt cx="1442710" cy="1343858"/>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84813" y="2468783"/>
              <a:ext cx="1442710" cy="1343858"/>
            </a:xfrm>
            <a:prstGeom prst="rect">
              <a:avLst/>
            </a:prstGeom>
          </p:spPr>
        </p:pic>
        <p:sp>
          <p:nvSpPr>
            <p:cNvPr id="13" name="Rounded Rectangle 12"/>
            <p:cNvSpPr/>
            <p:nvPr/>
          </p:nvSpPr>
          <p:spPr>
            <a:xfrm rot="18204294">
              <a:off x="12195943" y="2953074"/>
              <a:ext cx="592514" cy="1448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3421671">
              <a:off x="13007473" y="2953842"/>
              <a:ext cx="592514" cy="1448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2545227" y="3593620"/>
              <a:ext cx="716844" cy="1448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4149090" y="1315536"/>
            <a:ext cx="1229343" cy="1145110"/>
            <a:chOff x="8550612" y="3817523"/>
            <a:chExt cx="1442710" cy="1343858"/>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0612" y="3817523"/>
              <a:ext cx="1442710" cy="1343858"/>
            </a:xfrm>
            <a:prstGeom prst="rect">
              <a:avLst/>
            </a:prstGeom>
          </p:spPr>
        </p:pic>
        <p:sp>
          <p:nvSpPr>
            <p:cNvPr id="17" name="Rounded Rectangle 16"/>
            <p:cNvSpPr/>
            <p:nvPr/>
          </p:nvSpPr>
          <p:spPr>
            <a:xfrm rot="3421671">
              <a:off x="9373272" y="4302582"/>
              <a:ext cx="592514" cy="1448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8911026" y="4942360"/>
              <a:ext cx="716844" cy="1448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435974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032" y="101810"/>
            <a:ext cx="10740217" cy="760832"/>
          </a:xfrm>
        </p:spPr>
        <p:txBody>
          <a:bodyPr>
            <a:noAutofit/>
          </a:bodyPr>
          <a:lstStyle/>
          <a:p>
            <a:r>
              <a:rPr lang="en-US" sz="4800" dirty="0">
                <a:solidFill>
                  <a:srgbClr val="954E25"/>
                </a:solidFill>
                <a:latin typeface="Proxima Nova Cond" panose="02000506030000020004" pitchFamily="50" charset="0"/>
              </a:rPr>
              <a:t>National Assessment Results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61" y="1317844"/>
            <a:ext cx="5903118" cy="4428874"/>
          </a:xfrm>
          <a:prstGeom prst="rect">
            <a:avLst/>
          </a:prstGeom>
          <a:ln w="9525">
            <a:solidFill>
              <a:srgbClr val="410F01"/>
            </a:solidFill>
          </a:ln>
          <a:effectLst>
            <a:outerShdw blurRad="50800" dist="63500" dir="8100000" algn="tr" rotWithShape="0">
              <a:prstClr val="black">
                <a:alpha val="40000"/>
              </a:prst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3261" y="1317674"/>
            <a:ext cx="5903569" cy="4429213"/>
          </a:xfrm>
          <a:prstGeom prst="rect">
            <a:avLst/>
          </a:prstGeom>
          <a:ln w="9525">
            <a:solidFill>
              <a:srgbClr val="410F01"/>
            </a:solidFill>
          </a:ln>
          <a:effectLst>
            <a:outerShdw blurRad="50800" dist="63500" dir="8100000" algn="tr" rotWithShape="0">
              <a:prstClr val="black">
                <a:alpha val="40000"/>
              </a:prstClr>
            </a:outerShdw>
          </a:effectLst>
        </p:spPr>
      </p:pic>
      <p:grpSp>
        <p:nvGrpSpPr>
          <p:cNvPr id="3" name="Group 2"/>
          <p:cNvGrpSpPr/>
          <p:nvPr/>
        </p:nvGrpSpPr>
        <p:grpSpPr>
          <a:xfrm>
            <a:off x="10170170" y="1276087"/>
            <a:ext cx="1271693" cy="1184559"/>
            <a:chOff x="12184813" y="2468783"/>
            <a:chExt cx="1442710" cy="1343858"/>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84813" y="2468783"/>
              <a:ext cx="1442710" cy="1343858"/>
            </a:xfrm>
            <a:prstGeom prst="rect">
              <a:avLst/>
            </a:prstGeom>
          </p:spPr>
        </p:pic>
        <p:sp>
          <p:nvSpPr>
            <p:cNvPr id="13" name="Rounded Rectangle 12"/>
            <p:cNvSpPr/>
            <p:nvPr/>
          </p:nvSpPr>
          <p:spPr>
            <a:xfrm rot="18204294">
              <a:off x="12195943" y="2953074"/>
              <a:ext cx="592514" cy="1448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3421671">
              <a:off x="13007473" y="2953842"/>
              <a:ext cx="592514" cy="1448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2545227" y="3593620"/>
              <a:ext cx="716844" cy="1448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4149090" y="1315536"/>
            <a:ext cx="1229343" cy="1145110"/>
            <a:chOff x="8550612" y="3817523"/>
            <a:chExt cx="1442710" cy="1343858"/>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0612" y="3817523"/>
              <a:ext cx="1442710" cy="1343858"/>
            </a:xfrm>
            <a:prstGeom prst="rect">
              <a:avLst/>
            </a:prstGeom>
          </p:spPr>
        </p:pic>
        <p:sp>
          <p:nvSpPr>
            <p:cNvPr id="17" name="Rounded Rectangle 16"/>
            <p:cNvSpPr/>
            <p:nvPr/>
          </p:nvSpPr>
          <p:spPr>
            <a:xfrm rot="3421671">
              <a:off x="9373272" y="4302582"/>
              <a:ext cx="592514" cy="1448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8911026" y="4942360"/>
              <a:ext cx="716844" cy="1448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9" name="Picture 18"/>
          <p:cNvPicPr>
            <a:picLocks noChangeAspect="1"/>
          </p:cNvPicPr>
          <p:nvPr/>
        </p:nvPicPr>
        <p:blipFill>
          <a:blip r:embed="rId7"/>
          <a:stretch>
            <a:fillRect/>
          </a:stretch>
        </p:blipFill>
        <p:spPr>
          <a:xfrm>
            <a:off x="1330997" y="1920240"/>
            <a:ext cx="4009961" cy="4762500"/>
          </a:xfrm>
          <a:prstGeom prst="rect">
            <a:avLst/>
          </a:prstGeom>
          <a:ln w="9525">
            <a:solidFill>
              <a:srgbClr val="410F01"/>
            </a:solidFill>
          </a:ln>
          <a:effectLst>
            <a:outerShdw blurRad="50800" dist="63500" dir="8100000" algn="tr" rotWithShape="0">
              <a:prstClr val="black">
                <a:alpha val="40000"/>
              </a:prstClr>
            </a:outerShdw>
          </a:effectLst>
        </p:spPr>
      </p:pic>
      <p:pic>
        <p:nvPicPr>
          <p:cNvPr id="20" name="Picture 19"/>
          <p:cNvPicPr>
            <a:picLocks noChangeAspect="1"/>
          </p:cNvPicPr>
          <p:nvPr/>
        </p:nvPicPr>
        <p:blipFill>
          <a:blip r:embed="rId8"/>
          <a:stretch>
            <a:fillRect/>
          </a:stretch>
        </p:blipFill>
        <p:spPr>
          <a:xfrm>
            <a:off x="7110065" y="1920240"/>
            <a:ext cx="4009961" cy="4762500"/>
          </a:xfrm>
          <a:prstGeom prst="rect">
            <a:avLst/>
          </a:prstGeom>
          <a:ln w="9525">
            <a:solidFill>
              <a:srgbClr val="410F01"/>
            </a:solidFill>
          </a:ln>
          <a:effectLst>
            <a:outerShdw blurRad="50800" dist="63500" dir="8100000" algn="tr" rotWithShape="0">
              <a:prstClr val="black">
                <a:alpha val="40000"/>
              </a:prstClr>
            </a:outerShdw>
          </a:effectLst>
        </p:spPr>
      </p:pic>
    </p:spTree>
    <p:extLst>
      <p:ext uri="{BB962C8B-B14F-4D97-AF65-F5344CB8AC3E}">
        <p14:creationId xmlns:p14="http://schemas.microsoft.com/office/powerpoint/2010/main" val="36813262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032" y="101810"/>
            <a:ext cx="10740217" cy="760832"/>
          </a:xfrm>
        </p:spPr>
        <p:txBody>
          <a:bodyPr>
            <a:noAutofit/>
          </a:bodyPr>
          <a:lstStyle/>
          <a:p>
            <a:r>
              <a:rPr lang="en-US" sz="4800" dirty="0" smtClean="0">
                <a:solidFill>
                  <a:srgbClr val="954E25"/>
                </a:solidFill>
                <a:latin typeface="Proxima Nova Cond" panose="02000506030000020004" pitchFamily="50" charset="0"/>
              </a:rPr>
              <a:t>Results and Application</a:t>
            </a:r>
            <a:endParaRPr lang="en-US" sz="4800" dirty="0">
              <a:solidFill>
                <a:srgbClr val="954E25"/>
              </a:solidFill>
              <a:latin typeface="Proxima Nova Cond" panose="02000506030000020004" pitchFamily="50" charset="0"/>
            </a:endParaRPr>
          </a:p>
        </p:txBody>
      </p:sp>
      <p:pic>
        <p:nvPicPr>
          <p:cNvPr id="20" name="Picture 19"/>
          <p:cNvPicPr>
            <a:picLocks noChangeAspect="1"/>
          </p:cNvPicPr>
          <p:nvPr/>
        </p:nvPicPr>
        <p:blipFill>
          <a:blip r:embed="rId3"/>
          <a:stretch>
            <a:fillRect/>
          </a:stretch>
        </p:blipFill>
        <p:spPr>
          <a:xfrm>
            <a:off x="7327235" y="1097280"/>
            <a:ext cx="4009961" cy="4762500"/>
          </a:xfrm>
          <a:prstGeom prst="rect">
            <a:avLst/>
          </a:prstGeom>
          <a:ln w="9525">
            <a:solidFill>
              <a:srgbClr val="410F01"/>
            </a:solidFill>
          </a:ln>
          <a:effectLst>
            <a:outerShdw blurRad="50800" dist="63500" dir="8100000" algn="tr" rotWithShape="0">
              <a:prstClr val="black">
                <a:alpha val="40000"/>
              </a:prstClr>
            </a:outerShdw>
          </a:effectLst>
        </p:spPr>
      </p:pic>
      <p:sp>
        <p:nvSpPr>
          <p:cNvPr id="22" name="Content Placeholder 2"/>
          <p:cNvSpPr txBox="1">
            <a:spLocks/>
          </p:cNvSpPr>
          <p:nvPr/>
        </p:nvSpPr>
        <p:spPr>
          <a:xfrm>
            <a:off x="404032" y="1097280"/>
            <a:ext cx="6716858" cy="47625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dirty="0" smtClean="0">
                <a:latin typeface="Arial" panose="020B0604020202020204" pitchFamily="34" charset="0"/>
                <a:cs typeface="Arial" panose="020B0604020202020204" pitchFamily="34" charset="0"/>
              </a:rPr>
              <a:t>Risk Index: we chose expected losses</a:t>
            </a:r>
          </a:p>
          <a:p>
            <a:pPr>
              <a:spcBef>
                <a:spcPts val="0"/>
              </a:spcBef>
              <a:spcAft>
                <a:spcPts val="1200"/>
              </a:spcAft>
            </a:pPr>
            <a:r>
              <a:rPr lang="en-US" dirty="0" smtClean="0">
                <a:latin typeface="Arial" panose="020B0604020202020204" pitchFamily="34" charset="0"/>
                <a:cs typeface="Arial" panose="020B0604020202020204" pitchFamily="34" charset="0"/>
              </a:rPr>
              <a:t>Why use losses and not </a:t>
            </a:r>
            <a:r>
              <a:rPr lang="en-US" dirty="0" err="1" smtClean="0">
                <a:latin typeface="Arial" panose="020B0604020202020204" pitchFamily="34" charset="0"/>
                <a:cs typeface="Arial" panose="020B0604020202020204" pitchFamily="34" charset="0"/>
              </a:rPr>
              <a:t>eNVC</a:t>
            </a:r>
            <a:r>
              <a:rPr lang="en-US" dirty="0" smtClean="0">
                <a:latin typeface="Arial" panose="020B0604020202020204" pitchFamily="34" charset="0"/>
                <a:cs typeface="Arial" panose="020B0604020202020204" pitchFamily="34" charset="0"/>
              </a:rPr>
              <a:t>?</a:t>
            </a:r>
          </a:p>
          <a:p>
            <a:pPr lvl="1">
              <a:spcBef>
                <a:spcPts val="0"/>
              </a:spcBef>
              <a:spcAft>
                <a:spcPts val="1200"/>
              </a:spcAft>
            </a:pPr>
            <a:r>
              <a:rPr lang="en-US" sz="2000" dirty="0" err="1" smtClean="0">
                <a:latin typeface="Arial" panose="020B0604020202020204" pitchFamily="34" charset="0"/>
                <a:cs typeface="Arial" panose="020B0604020202020204" pitchFamily="34" charset="0"/>
              </a:rPr>
              <a:t>eNVC</a:t>
            </a:r>
            <a:r>
              <a:rPr lang="en-US" sz="2000" dirty="0" smtClean="0">
                <a:latin typeface="Arial" panose="020B0604020202020204" pitchFamily="34" charset="0"/>
                <a:cs typeface="Arial" panose="020B0604020202020204" pitchFamily="34" charset="0"/>
              </a:rPr>
              <a:t> gets “cancelled out” in some regions</a:t>
            </a:r>
          </a:p>
          <a:p>
            <a:pPr lvl="1">
              <a:spcBef>
                <a:spcPts val="0"/>
              </a:spcBef>
              <a:spcAft>
                <a:spcPts val="1200"/>
              </a:spcAft>
            </a:pPr>
            <a:r>
              <a:rPr lang="en-US" sz="2000" dirty="0" smtClean="0">
                <a:latin typeface="Arial" panose="020B0604020202020204" pitchFamily="34" charset="0"/>
                <a:cs typeface="Arial" panose="020B0604020202020204" pitchFamily="34" charset="0"/>
              </a:rPr>
              <a:t>FS </a:t>
            </a:r>
            <a:r>
              <a:rPr lang="en-US" sz="2000" dirty="0">
                <a:latin typeface="Arial" panose="020B0604020202020204" pitchFamily="34" charset="0"/>
                <a:cs typeface="Arial" panose="020B0604020202020204" pitchFamily="34" charset="0"/>
              </a:rPr>
              <a:t>Strategic Plan objective </a:t>
            </a:r>
            <a:r>
              <a:rPr lang="en-US" sz="2000" dirty="0" smtClean="0">
                <a:latin typeface="Arial" panose="020B0604020202020204" pitchFamily="34" charset="0"/>
                <a:cs typeface="Arial" panose="020B0604020202020204" pitchFamily="34" charset="0"/>
              </a:rPr>
              <a:t>is to </a:t>
            </a:r>
            <a:r>
              <a:rPr lang="en-US" sz="2000" dirty="0">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mitigate </a:t>
            </a:r>
            <a:r>
              <a:rPr lang="en-US" sz="2000" dirty="0">
                <a:latin typeface="Arial" panose="020B0604020202020204" pitchFamily="34" charset="0"/>
                <a:cs typeface="Arial" panose="020B0604020202020204" pitchFamily="34" charset="0"/>
              </a:rPr>
              <a:t>wildfire </a:t>
            </a:r>
            <a:r>
              <a:rPr lang="en-US" sz="2000" dirty="0" smtClean="0">
                <a:latin typeface="Arial" panose="020B0604020202020204" pitchFamily="34" charset="0"/>
                <a:cs typeface="Arial" panose="020B0604020202020204" pitchFamily="34" charset="0"/>
              </a:rPr>
              <a:t>risk”… using losses focuses on what the agency can possibly mitigate</a:t>
            </a:r>
            <a:endParaRPr lang="en-US" sz="2000" dirty="0">
              <a:latin typeface="Arial" panose="020B0604020202020204" pitchFamily="34" charset="0"/>
              <a:cs typeface="Arial" panose="020B0604020202020204" pitchFamily="34" charset="0"/>
            </a:endParaRPr>
          </a:p>
          <a:p>
            <a:pPr lvl="1">
              <a:spcBef>
                <a:spcPts val="0"/>
              </a:spcBef>
              <a:spcAft>
                <a:spcPts val="1200"/>
              </a:spcAft>
            </a:pPr>
            <a:r>
              <a:rPr lang="en-US" sz="2000" dirty="0" smtClean="0">
                <a:latin typeface="Arial" panose="020B0604020202020204" pitchFamily="34" charset="0"/>
                <a:cs typeface="Arial" panose="020B0604020202020204" pitchFamily="34" charset="0"/>
              </a:rPr>
              <a:t>Benefits in this assessment are an inherent ecosystem property and can’t be changed by management actions</a:t>
            </a:r>
          </a:p>
          <a:p>
            <a:pPr>
              <a:spcBef>
                <a:spcPts val="0"/>
              </a:spcBef>
              <a:spcAft>
                <a:spcPts val="1200"/>
              </a:spcAft>
            </a:pPr>
            <a:r>
              <a:rPr lang="en-US" dirty="0" smtClean="0">
                <a:latin typeface="Arial" panose="020B0604020202020204" pitchFamily="34" charset="0"/>
                <a:cs typeface="Arial" panose="020B0604020202020204" pitchFamily="34" charset="0"/>
              </a:rPr>
              <a:t>Why use expected and not conditional?</a:t>
            </a:r>
            <a:endParaRPr lang="en-US" dirty="0">
              <a:latin typeface="Arial" panose="020B0604020202020204" pitchFamily="34" charset="0"/>
              <a:cs typeface="Arial" panose="020B0604020202020204" pitchFamily="34" charset="0"/>
            </a:endParaRPr>
          </a:p>
          <a:p>
            <a:pPr lvl="1">
              <a:spcBef>
                <a:spcPts val="0"/>
              </a:spcBef>
              <a:spcAft>
                <a:spcPts val="1200"/>
              </a:spcAft>
            </a:pPr>
            <a:endParaRPr lang="en-US" sz="2000" dirty="0">
              <a:latin typeface="Arial" panose="020B0604020202020204" pitchFamily="34" charset="0"/>
              <a:cs typeface="Arial" panose="020B0604020202020204" pitchFamily="34" charset="0"/>
            </a:endParaRPr>
          </a:p>
          <a:p>
            <a:pPr>
              <a:spcBef>
                <a:spcPts val="0"/>
              </a:spcBef>
              <a:spcAft>
                <a:spcPts val="1200"/>
              </a:spcAft>
            </a:pPr>
            <a:endParaRPr lang="en-US"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014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txBox="1">
            <a:spLocks/>
          </p:cNvSpPr>
          <p:nvPr/>
        </p:nvSpPr>
        <p:spPr>
          <a:xfrm>
            <a:off x="3897630" y="970621"/>
            <a:ext cx="3726179" cy="17881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342900">
              <a:spcAft>
                <a:spcPts val="600"/>
              </a:spcAft>
              <a:buFont typeface="Wingdings" panose="05000000000000000000" pitchFamily="2" charset="2"/>
              <a:buChar char="ß"/>
            </a:pPr>
            <a:r>
              <a:rPr lang="en-US" dirty="0" smtClean="0">
                <a:solidFill>
                  <a:schemeClr val="tx1">
                    <a:lumMod val="95000"/>
                    <a:lumOff val="5000"/>
                  </a:schemeClr>
                </a:solidFill>
                <a:latin typeface="Arial" panose="020B0604020202020204" pitchFamily="34" charset="0"/>
                <a:cs typeface="Arial" panose="020B0604020202020204" pitchFamily="34" charset="0"/>
              </a:rPr>
              <a:t>Conditional Loss</a:t>
            </a:r>
          </a:p>
          <a:p>
            <a:pPr marL="400050" lvl="1" indent="0">
              <a:spcAft>
                <a:spcPts val="600"/>
              </a:spcAft>
              <a:buNone/>
            </a:pPr>
            <a:r>
              <a:rPr lang="en-US" sz="2000" dirty="0" smtClean="0">
                <a:solidFill>
                  <a:schemeClr val="tx1">
                    <a:lumMod val="95000"/>
                    <a:lumOff val="5000"/>
                  </a:schemeClr>
                </a:solidFill>
                <a:latin typeface="Arial" panose="020B0604020202020204" pitchFamily="34" charset="0"/>
                <a:cs typeface="Arial" panose="020B0604020202020204" pitchFamily="34" charset="0"/>
              </a:rPr>
              <a:t>When a fire occurs, the potential for loss exists at somewhat similar levels in all regions.</a:t>
            </a:r>
            <a:endParaRPr lang="en-US" sz="2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20" name="Content Placeholder 2"/>
          <p:cNvSpPr txBox="1">
            <a:spLocks/>
          </p:cNvSpPr>
          <p:nvPr/>
        </p:nvSpPr>
        <p:spPr>
          <a:xfrm>
            <a:off x="4284770" y="3799708"/>
            <a:ext cx="3339039" cy="244481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r">
              <a:lnSpc>
                <a:spcPct val="110000"/>
              </a:lnSpc>
              <a:spcAft>
                <a:spcPts val="600"/>
              </a:spcAft>
              <a:buNone/>
            </a:pPr>
            <a:r>
              <a:rPr lang="en-US" dirty="0" smtClean="0">
                <a:solidFill>
                  <a:schemeClr val="tx1">
                    <a:lumMod val="95000"/>
                    <a:lumOff val="5000"/>
                  </a:schemeClr>
                </a:solidFill>
                <a:latin typeface="Arial" panose="020B0604020202020204" pitchFamily="34" charset="0"/>
                <a:cs typeface="Arial" panose="020B0604020202020204" pitchFamily="34" charset="0"/>
              </a:rPr>
              <a:t>Expected Loss </a:t>
            </a:r>
            <a:r>
              <a:rPr lang="en-US" dirty="0" smtClean="0">
                <a:solidFill>
                  <a:schemeClr val="tx1">
                    <a:lumMod val="95000"/>
                    <a:lumOff val="5000"/>
                  </a:schemeClr>
                </a:solidFill>
                <a:latin typeface="Arial" panose="020B0604020202020204" pitchFamily="34" charset="0"/>
                <a:cs typeface="Arial" panose="020B0604020202020204" pitchFamily="34" charset="0"/>
                <a:sym typeface="Wingdings" panose="05000000000000000000" pitchFamily="2" charset="2"/>
              </a:rPr>
              <a:t></a:t>
            </a:r>
            <a:endParaRPr lang="en-US" dirty="0" smtClean="0">
              <a:solidFill>
                <a:schemeClr val="tx1">
                  <a:lumMod val="95000"/>
                  <a:lumOff val="5000"/>
                </a:schemeClr>
              </a:solidFill>
              <a:latin typeface="Arial" panose="020B0604020202020204" pitchFamily="34" charset="0"/>
              <a:cs typeface="Arial" panose="020B0604020202020204" pitchFamily="34" charset="0"/>
            </a:endParaRPr>
          </a:p>
          <a:p>
            <a:pPr marL="0" lvl="1" indent="0" algn="r">
              <a:lnSpc>
                <a:spcPct val="110000"/>
              </a:lnSpc>
              <a:spcAft>
                <a:spcPts val="600"/>
              </a:spcAft>
              <a:buNone/>
            </a:pPr>
            <a:r>
              <a:rPr lang="en-US" sz="2000" dirty="0" smtClean="0">
                <a:solidFill>
                  <a:schemeClr val="tx1">
                    <a:lumMod val="95000"/>
                    <a:lumOff val="5000"/>
                  </a:schemeClr>
                </a:solidFill>
                <a:latin typeface="Arial" panose="020B0604020202020204" pitchFamily="34" charset="0"/>
                <a:cs typeface="Arial" panose="020B0604020202020204" pitchFamily="34" charset="0"/>
              </a:rPr>
              <a:t>This shows the proportion each region contributes to the overall potential for loss across NFS lands.</a:t>
            </a:r>
          </a:p>
          <a:p>
            <a:pPr marL="0" lvl="1" indent="0" algn="r">
              <a:lnSpc>
                <a:spcPct val="110000"/>
              </a:lnSpc>
              <a:spcAft>
                <a:spcPts val="600"/>
              </a:spcAft>
              <a:buNone/>
            </a:pPr>
            <a:r>
              <a:rPr lang="en-US" sz="2000" dirty="0" smtClean="0">
                <a:solidFill>
                  <a:schemeClr val="tx1">
                    <a:lumMod val="95000"/>
                    <a:lumOff val="5000"/>
                  </a:schemeClr>
                </a:solidFill>
                <a:latin typeface="Arial" panose="020B0604020202020204" pitchFamily="34" charset="0"/>
                <a:cs typeface="Arial" panose="020B0604020202020204" pitchFamily="34" charset="0"/>
              </a:rPr>
              <a:t>It includes the probability of fire occurrence.</a:t>
            </a:r>
            <a:endParaRPr lang="en-US" sz="200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rotWithShape="1">
          <a:blip r:embed="rId3"/>
          <a:srcRect b="25629"/>
          <a:stretch/>
        </p:blipFill>
        <p:spPr>
          <a:xfrm>
            <a:off x="1573619" y="137872"/>
            <a:ext cx="2711151" cy="2394702"/>
          </a:xfrm>
          <a:prstGeom prst="rect">
            <a:avLst/>
          </a:prstGeom>
          <a:ln w="9525">
            <a:solidFill>
              <a:srgbClr val="410F01"/>
            </a:solidFill>
          </a:ln>
          <a:effectLst>
            <a:outerShdw blurRad="50800" dist="63500" dir="8100000" algn="tr" rotWithShape="0">
              <a:prstClr val="black">
                <a:alpha val="40000"/>
              </a:prstClr>
            </a:outerShdw>
          </a:effectLst>
        </p:spPr>
      </p:pic>
      <p:pic>
        <p:nvPicPr>
          <p:cNvPr id="5" name="Picture 4"/>
          <p:cNvPicPr>
            <a:picLocks noChangeAspect="1"/>
          </p:cNvPicPr>
          <p:nvPr/>
        </p:nvPicPr>
        <p:blipFill>
          <a:blip r:embed="rId4"/>
          <a:stretch>
            <a:fillRect/>
          </a:stretch>
        </p:blipFill>
        <p:spPr>
          <a:xfrm>
            <a:off x="843579" y="2623929"/>
            <a:ext cx="3441191" cy="3620591"/>
          </a:xfrm>
          <a:prstGeom prst="rect">
            <a:avLst/>
          </a:prstGeom>
          <a:ln w="9525">
            <a:solidFill>
              <a:srgbClr val="410F01"/>
            </a:solidFill>
          </a:ln>
          <a:effectLst>
            <a:outerShdw blurRad="50800" dist="63500" dir="8100000" algn="tr" rotWithShape="0">
              <a:prstClr val="black">
                <a:alpha val="40000"/>
              </a:prstClr>
            </a:outerShdw>
          </a:effectLst>
        </p:spPr>
      </p:pic>
      <p:pic>
        <p:nvPicPr>
          <p:cNvPr id="22" name="Picture 21"/>
          <p:cNvPicPr>
            <a:picLocks noChangeAspect="1"/>
          </p:cNvPicPr>
          <p:nvPr/>
        </p:nvPicPr>
        <p:blipFill rotWithShape="1">
          <a:blip r:embed="rId5"/>
          <a:srcRect b="20148"/>
          <a:stretch/>
        </p:blipFill>
        <p:spPr>
          <a:xfrm>
            <a:off x="7725961" y="137872"/>
            <a:ext cx="2525055" cy="2394702"/>
          </a:xfrm>
          <a:prstGeom prst="rect">
            <a:avLst/>
          </a:prstGeom>
          <a:ln w="9525">
            <a:solidFill>
              <a:srgbClr val="410F01"/>
            </a:solidFill>
          </a:ln>
          <a:effectLst>
            <a:outerShdw blurRad="50800" dist="63500" dir="8100000" algn="tr" rotWithShape="0">
              <a:prstClr val="black">
                <a:alpha val="40000"/>
              </a:prstClr>
            </a:outerShdw>
          </a:effectLst>
        </p:spPr>
      </p:pic>
      <p:pic>
        <p:nvPicPr>
          <p:cNvPr id="7" name="Picture 6"/>
          <p:cNvPicPr>
            <a:picLocks noChangeAspect="1"/>
          </p:cNvPicPr>
          <p:nvPr/>
        </p:nvPicPr>
        <p:blipFill>
          <a:blip r:embed="rId6"/>
          <a:stretch>
            <a:fillRect/>
          </a:stretch>
        </p:blipFill>
        <p:spPr>
          <a:xfrm>
            <a:off x="7725961" y="2623929"/>
            <a:ext cx="3609702" cy="3620591"/>
          </a:xfrm>
          <a:prstGeom prst="rect">
            <a:avLst/>
          </a:prstGeom>
          <a:ln w="9525">
            <a:solidFill>
              <a:srgbClr val="410F01"/>
            </a:solidFill>
          </a:ln>
          <a:effectLst>
            <a:outerShdw blurRad="50800" dist="63500" dir="8100000" algn="tr" rotWithShape="0">
              <a:prstClr val="black">
                <a:alpha val="40000"/>
              </a:prstClr>
            </a:outerShdw>
          </a:effectLst>
        </p:spPr>
      </p:pic>
    </p:spTree>
    <p:extLst>
      <p:ext uri="{BB962C8B-B14F-4D97-AF65-F5344CB8AC3E}">
        <p14:creationId xmlns:p14="http://schemas.microsoft.com/office/powerpoint/2010/main" val="77369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032" y="101810"/>
            <a:ext cx="10740217" cy="760832"/>
          </a:xfrm>
        </p:spPr>
        <p:txBody>
          <a:bodyPr>
            <a:noAutofit/>
          </a:bodyPr>
          <a:lstStyle/>
          <a:p>
            <a:r>
              <a:rPr lang="en-US" sz="4800" dirty="0">
                <a:solidFill>
                  <a:srgbClr val="954E25"/>
                </a:solidFill>
                <a:latin typeface="Proxima Nova Cond" panose="02000506030000020004" pitchFamily="50" charset="0"/>
              </a:rPr>
              <a:t>Results and Application</a:t>
            </a:r>
          </a:p>
        </p:txBody>
      </p:sp>
      <p:sp>
        <p:nvSpPr>
          <p:cNvPr id="22" name="Content Placeholder 2"/>
          <p:cNvSpPr txBox="1">
            <a:spLocks/>
          </p:cNvSpPr>
          <p:nvPr/>
        </p:nvSpPr>
        <p:spPr>
          <a:xfrm>
            <a:off x="244011" y="1044891"/>
            <a:ext cx="11540318" cy="5895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dirty="0">
                <a:latin typeface="Arial" panose="020B0604020202020204" pitchFamily="34" charset="0"/>
                <a:cs typeface="Arial" panose="020B0604020202020204" pitchFamily="34" charset="0"/>
              </a:rPr>
              <a:t>E</a:t>
            </a:r>
            <a:r>
              <a:rPr lang="en-US" dirty="0" smtClean="0">
                <a:latin typeface="Arial" panose="020B0604020202020204" pitchFamily="34" charset="0"/>
                <a:cs typeface="Arial" panose="020B0604020202020204" pitchFamily="34" charset="0"/>
              </a:rPr>
              <a:t>xpected loss numbers from this assessment represent a baseline</a:t>
            </a:r>
          </a:p>
        </p:txBody>
      </p:sp>
      <p:sp>
        <p:nvSpPr>
          <p:cNvPr id="5" name="TextBox 4"/>
          <p:cNvSpPr txBox="1"/>
          <p:nvPr/>
        </p:nvSpPr>
        <p:spPr>
          <a:xfrm>
            <a:off x="404032" y="1634490"/>
            <a:ext cx="2802084" cy="1508105"/>
          </a:xfrm>
          <a:prstGeom prst="rect">
            <a:avLst/>
          </a:prstGeom>
          <a:noFill/>
          <a:ln>
            <a:solidFill>
              <a:schemeClr val="tx1"/>
            </a:solidFill>
          </a:ln>
        </p:spPr>
        <p:txBody>
          <a:bodyPr wrap="square" rtlCol="0">
            <a:spAutoFit/>
          </a:bodyPr>
          <a:lstStyle/>
          <a:p>
            <a:r>
              <a:rPr lang="en-US" sz="2000" dirty="0"/>
              <a:t>“The baseline value, at least for economic </a:t>
            </a:r>
            <a:r>
              <a:rPr lang="en-US" sz="2000" dirty="0" err="1"/>
              <a:t>indcators</a:t>
            </a:r>
            <a:r>
              <a:rPr lang="en-US" sz="2000" dirty="0"/>
              <a:t>, is usually 100</a:t>
            </a:r>
            <a:r>
              <a:rPr lang="en-US" sz="2000" dirty="0" smtClean="0"/>
              <a:t>.”</a:t>
            </a:r>
          </a:p>
          <a:p>
            <a:r>
              <a:rPr lang="en-US" sz="1600" u="sng" dirty="0" smtClean="0"/>
              <a:t>Economic </a:t>
            </a:r>
            <a:r>
              <a:rPr lang="en-US" sz="1600" u="sng" dirty="0"/>
              <a:t>Indicators for Dummies, </a:t>
            </a:r>
            <a:r>
              <a:rPr lang="en-US" sz="1600" dirty="0"/>
              <a:t>Michael </a:t>
            </a:r>
            <a:r>
              <a:rPr lang="en-US" sz="1600" dirty="0" err="1"/>
              <a:t>Griffis</a:t>
            </a:r>
            <a:r>
              <a:rPr lang="en-US" sz="1600" dirty="0"/>
              <a:t>, 2011</a:t>
            </a:r>
            <a:endParaRPr lang="en-US" sz="1600" u="sng" dirty="0"/>
          </a:p>
        </p:txBody>
      </p:sp>
      <p:pic>
        <p:nvPicPr>
          <p:cNvPr id="3" name="Picture 2"/>
          <p:cNvPicPr>
            <a:picLocks noChangeAspect="1"/>
          </p:cNvPicPr>
          <p:nvPr/>
        </p:nvPicPr>
        <p:blipFill>
          <a:blip r:embed="rId3"/>
          <a:stretch>
            <a:fillRect/>
          </a:stretch>
        </p:blipFill>
        <p:spPr>
          <a:xfrm>
            <a:off x="3435753" y="1634490"/>
            <a:ext cx="7866445" cy="4715828"/>
          </a:xfrm>
          <a:prstGeom prst="rect">
            <a:avLst/>
          </a:prstGeom>
          <a:ln w="9525">
            <a:solidFill>
              <a:srgbClr val="410F01"/>
            </a:solidFill>
          </a:ln>
          <a:effectLst>
            <a:outerShdw blurRad="50800" dist="63500" dir="8100000" algn="tr" rotWithShape="0">
              <a:prstClr val="black">
                <a:alpha val="40000"/>
              </a:prstClr>
            </a:outerShdw>
          </a:effectLst>
        </p:spPr>
      </p:pic>
    </p:spTree>
    <p:extLst>
      <p:ext uri="{BB962C8B-B14F-4D97-AF65-F5344CB8AC3E}">
        <p14:creationId xmlns:p14="http://schemas.microsoft.com/office/powerpoint/2010/main" val="402286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032" y="101810"/>
            <a:ext cx="10740217" cy="760832"/>
          </a:xfrm>
        </p:spPr>
        <p:txBody>
          <a:bodyPr>
            <a:noAutofit/>
          </a:bodyPr>
          <a:lstStyle/>
          <a:p>
            <a:r>
              <a:rPr lang="en-US" sz="4800" dirty="0">
                <a:solidFill>
                  <a:srgbClr val="954E25"/>
                </a:solidFill>
                <a:latin typeface="Proxima Nova Cond" panose="02000506030000020004" pitchFamily="50" charset="0"/>
              </a:rPr>
              <a:t>Results and Application</a:t>
            </a:r>
          </a:p>
        </p:txBody>
      </p:sp>
      <p:sp>
        <p:nvSpPr>
          <p:cNvPr id="22" name="Content Placeholder 2"/>
          <p:cNvSpPr txBox="1">
            <a:spLocks/>
          </p:cNvSpPr>
          <p:nvPr/>
        </p:nvSpPr>
        <p:spPr>
          <a:xfrm>
            <a:off x="244011" y="1044891"/>
            <a:ext cx="11540318" cy="5895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dirty="0">
                <a:latin typeface="Arial" panose="020B0604020202020204" pitchFamily="34" charset="0"/>
                <a:cs typeface="Arial" panose="020B0604020202020204" pitchFamily="34" charset="0"/>
              </a:rPr>
              <a:t>E</a:t>
            </a:r>
            <a:r>
              <a:rPr lang="en-US" dirty="0" smtClean="0">
                <a:latin typeface="Arial" panose="020B0604020202020204" pitchFamily="34" charset="0"/>
                <a:cs typeface="Arial" panose="020B0604020202020204" pitchFamily="34" charset="0"/>
              </a:rPr>
              <a:t>xpected loss numbers from this assessment represent a baseline</a:t>
            </a:r>
          </a:p>
        </p:txBody>
      </p:sp>
      <p:pic>
        <p:nvPicPr>
          <p:cNvPr id="6" name="Picture 5"/>
          <p:cNvPicPr>
            <a:picLocks noChangeAspect="1"/>
          </p:cNvPicPr>
          <p:nvPr/>
        </p:nvPicPr>
        <p:blipFill>
          <a:blip r:embed="rId3"/>
          <a:stretch>
            <a:fillRect/>
          </a:stretch>
        </p:blipFill>
        <p:spPr>
          <a:xfrm>
            <a:off x="461182" y="1816739"/>
            <a:ext cx="5059508" cy="4058397"/>
          </a:xfrm>
          <a:prstGeom prst="rect">
            <a:avLst/>
          </a:prstGeom>
          <a:ln w="9525">
            <a:solidFill>
              <a:srgbClr val="410F01"/>
            </a:solidFill>
          </a:ln>
          <a:effectLst>
            <a:outerShdw blurRad="50800" dist="63500" dir="8100000" algn="tr" rotWithShape="0">
              <a:prstClr val="black">
                <a:alpha val="40000"/>
              </a:prstClr>
            </a:outerShdw>
          </a:effectLst>
        </p:spPr>
      </p:pic>
      <p:pic>
        <p:nvPicPr>
          <p:cNvPr id="7" name="Picture 6"/>
          <p:cNvPicPr>
            <a:picLocks noChangeAspect="1"/>
          </p:cNvPicPr>
          <p:nvPr/>
        </p:nvPicPr>
        <p:blipFill>
          <a:blip r:embed="rId4"/>
          <a:stretch>
            <a:fillRect/>
          </a:stretch>
        </p:blipFill>
        <p:spPr>
          <a:xfrm>
            <a:off x="5955030" y="1816739"/>
            <a:ext cx="5743367" cy="4058917"/>
          </a:xfrm>
          <a:prstGeom prst="rect">
            <a:avLst/>
          </a:prstGeom>
          <a:ln w="9525">
            <a:solidFill>
              <a:srgbClr val="410F01"/>
            </a:solidFill>
          </a:ln>
          <a:effectLst>
            <a:outerShdw blurRad="50800" dist="63500" dir="8100000" algn="tr" rotWithShape="0">
              <a:prstClr val="black">
                <a:alpha val="40000"/>
              </a:prstClr>
            </a:outerShdw>
          </a:effectLst>
        </p:spPr>
      </p:pic>
    </p:spTree>
    <p:extLst>
      <p:ext uri="{BB962C8B-B14F-4D97-AF65-F5344CB8AC3E}">
        <p14:creationId xmlns:p14="http://schemas.microsoft.com/office/powerpoint/2010/main" val="27123782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032" y="101810"/>
            <a:ext cx="10740217" cy="760832"/>
          </a:xfrm>
        </p:spPr>
        <p:txBody>
          <a:bodyPr>
            <a:noAutofit/>
          </a:bodyPr>
          <a:lstStyle/>
          <a:p>
            <a:r>
              <a:rPr lang="en-US" sz="4800" dirty="0">
                <a:solidFill>
                  <a:srgbClr val="954E25"/>
                </a:solidFill>
                <a:latin typeface="Proxima Nova Cond" panose="02000506030000020004" pitchFamily="50" charset="0"/>
              </a:rPr>
              <a:t>Results and Application</a:t>
            </a:r>
          </a:p>
        </p:txBody>
      </p:sp>
      <p:sp>
        <p:nvSpPr>
          <p:cNvPr id="5" name="Content Placeholder 2"/>
          <p:cNvSpPr txBox="1">
            <a:spLocks/>
          </p:cNvSpPr>
          <p:nvPr/>
        </p:nvSpPr>
        <p:spPr>
          <a:xfrm>
            <a:off x="244011" y="930591"/>
            <a:ext cx="11540318" cy="11039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dirty="0" smtClean="0">
                <a:latin typeface="Arial" panose="020B0604020202020204" pitchFamily="34" charset="0"/>
                <a:cs typeface="Arial" panose="020B0604020202020204" pitchFamily="34" charset="0"/>
              </a:rPr>
              <a:t>Focus of this assessment is on </a:t>
            </a:r>
            <a:r>
              <a:rPr lang="en-US" b="1" i="1" dirty="0" smtClean="0">
                <a:latin typeface="Arial" panose="020B0604020202020204" pitchFamily="34" charset="0"/>
                <a:cs typeface="Arial" panose="020B0604020202020204" pitchFamily="34" charset="0"/>
              </a:rPr>
              <a:t>regional and national results</a:t>
            </a:r>
          </a:p>
          <a:p>
            <a:pPr>
              <a:spcBef>
                <a:spcPts val="0"/>
              </a:spcBef>
              <a:spcAft>
                <a:spcPts val="1200"/>
              </a:spcAft>
            </a:pPr>
            <a:r>
              <a:rPr lang="en-US" dirty="0" smtClean="0">
                <a:latin typeface="Arial" panose="020B0604020202020204" pitchFamily="34" charset="0"/>
                <a:cs typeface="Arial" panose="020B0604020202020204" pitchFamily="34" charset="0"/>
              </a:rPr>
              <a:t>But, we can also look at the Forest-level summaries…</a:t>
            </a:r>
          </a:p>
        </p:txBody>
      </p:sp>
      <p:pic>
        <p:nvPicPr>
          <p:cNvPr id="4" name="Picture 3"/>
          <p:cNvPicPr>
            <a:picLocks noChangeAspect="1"/>
          </p:cNvPicPr>
          <p:nvPr/>
        </p:nvPicPr>
        <p:blipFill>
          <a:blip r:embed="rId3"/>
          <a:stretch>
            <a:fillRect/>
          </a:stretch>
        </p:blipFill>
        <p:spPr>
          <a:xfrm>
            <a:off x="895349" y="2034540"/>
            <a:ext cx="10774681" cy="4699893"/>
          </a:xfrm>
          <a:prstGeom prst="rect">
            <a:avLst/>
          </a:prstGeom>
          <a:ln w="9525">
            <a:solidFill>
              <a:srgbClr val="410F01"/>
            </a:solidFill>
          </a:ln>
          <a:effectLst>
            <a:outerShdw blurRad="50800" dist="63500" dir="8100000" algn="tr" rotWithShape="0">
              <a:prstClr val="black">
                <a:alpha val="40000"/>
              </a:prstClr>
            </a:outerShdw>
          </a:effectLst>
        </p:spPr>
      </p:pic>
    </p:spTree>
    <p:extLst>
      <p:ext uri="{BB962C8B-B14F-4D97-AF65-F5344CB8AC3E}">
        <p14:creationId xmlns:p14="http://schemas.microsoft.com/office/powerpoint/2010/main" val="1060299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032" y="101810"/>
            <a:ext cx="10740217" cy="760832"/>
          </a:xfrm>
        </p:spPr>
        <p:txBody>
          <a:bodyPr>
            <a:noAutofit/>
          </a:bodyPr>
          <a:lstStyle/>
          <a:p>
            <a:r>
              <a:rPr lang="en-US" sz="4800" dirty="0" smtClean="0">
                <a:solidFill>
                  <a:srgbClr val="954E25"/>
                </a:solidFill>
                <a:latin typeface="Proxima Nova Cond" panose="02000506030000020004" pitchFamily="50" charset="0"/>
              </a:rPr>
              <a:t>Remaining Work…</a:t>
            </a:r>
            <a:endParaRPr lang="en-US" sz="4800" dirty="0">
              <a:solidFill>
                <a:srgbClr val="954E25"/>
              </a:solidFill>
              <a:latin typeface="Proxima Nova Cond" panose="02000506030000020004" pitchFamily="50" charset="0"/>
            </a:endParaRPr>
          </a:p>
        </p:txBody>
      </p:sp>
      <p:sp>
        <p:nvSpPr>
          <p:cNvPr id="22" name="Content Placeholder 2"/>
          <p:cNvSpPr txBox="1">
            <a:spLocks/>
          </p:cNvSpPr>
          <p:nvPr/>
        </p:nvSpPr>
        <p:spPr>
          <a:xfrm>
            <a:off x="404032" y="971550"/>
            <a:ext cx="11243138" cy="53721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95000"/>
                    <a:lumOff val="5000"/>
                  </a:schemeClr>
                </a:solidFill>
                <a:latin typeface="Arial" panose="020B0604020202020204" pitchFamily="34" charset="0"/>
                <a:cs typeface="Arial" panose="020B0604020202020204" pitchFamily="34" charset="0"/>
              </a:rPr>
              <a:t>Deliver information about the assessment </a:t>
            </a:r>
            <a:r>
              <a:rPr lang="en-US" dirty="0" smtClean="0">
                <a:solidFill>
                  <a:schemeClr val="tx1">
                    <a:lumMod val="95000"/>
                    <a:lumOff val="5000"/>
                  </a:schemeClr>
                </a:solidFill>
                <a:latin typeface="Arial" panose="020B0604020202020204" pitchFamily="34" charset="0"/>
                <a:cs typeface="Arial" panose="020B0604020202020204" pitchFamily="34" charset="0"/>
              </a:rPr>
              <a:t>online</a:t>
            </a:r>
          </a:p>
          <a:p>
            <a:pPr lvl="1">
              <a:lnSpc>
                <a:spcPct val="100000"/>
              </a:lnSpc>
              <a:spcBef>
                <a:spcPts val="0"/>
              </a:spcBef>
              <a:spcAft>
                <a:spcPts val="600"/>
              </a:spcAft>
            </a:pPr>
            <a:r>
              <a:rPr lang="en-US" sz="2000" dirty="0" smtClean="0">
                <a:solidFill>
                  <a:schemeClr val="tx1">
                    <a:lumMod val="95000"/>
                    <a:lumOff val="5000"/>
                  </a:schemeClr>
                </a:solidFill>
                <a:latin typeface="Arial" panose="020B0604020202020204" pitchFamily="34" charset="0"/>
                <a:cs typeface="Arial" panose="020B0604020202020204" pitchFamily="34" charset="0"/>
              </a:rPr>
              <a:t>Post data, documentation, develop Story Map for interactive data exploration</a:t>
            </a:r>
            <a:endParaRPr lang="en-US" sz="2000" dirty="0">
              <a:solidFill>
                <a:schemeClr val="tx1">
                  <a:lumMod val="95000"/>
                  <a:lumOff val="5000"/>
                </a:schemeClr>
              </a:solidFill>
              <a:latin typeface="Arial" panose="020B0604020202020204" pitchFamily="34" charset="0"/>
              <a:cs typeface="Arial" panose="020B0604020202020204" pitchFamily="34" charset="0"/>
            </a:endParaRPr>
          </a:p>
          <a:p>
            <a:pPr>
              <a:lnSpc>
                <a:spcPct val="100000"/>
              </a:lnSpc>
              <a:spcBef>
                <a:spcPts val="600"/>
              </a:spcBef>
              <a:spcAft>
                <a:spcPts val="600"/>
              </a:spcAft>
            </a:pPr>
            <a:r>
              <a:rPr lang="en-US" dirty="0" smtClean="0">
                <a:latin typeface="Arial" panose="020B0604020202020204" pitchFamily="34" charset="0"/>
                <a:cs typeface="Arial" panose="020B0604020202020204" pitchFamily="34" charset="0"/>
              </a:rPr>
              <a:t>Test sensitivity to landscape changes</a:t>
            </a:r>
          </a:p>
          <a:p>
            <a:pPr lvl="1">
              <a:lnSpc>
                <a:spcPct val="100000"/>
              </a:lnSpc>
              <a:spcBef>
                <a:spcPts val="0"/>
              </a:spcBef>
              <a:spcAft>
                <a:spcPts val="600"/>
              </a:spcAft>
            </a:pPr>
            <a:r>
              <a:rPr lang="en-US" sz="2000" dirty="0">
                <a:latin typeface="Arial" panose="020B0604020202020204" pitchFamily="34" charset="0"/>
                <a:cs typeface="Arial" panose="020B0604020202020204" pitchFamily="34" charset="0"/>
              </a:rPr>
              <a:t>National scope: calculate NVC and risk index for 2014 landscape conditions</a:t>
            </a:r>
          </a:p>
          <a:p>
            <a:pPr lvl="1">
              <a:lnSpc>
                <a:spcPct val="100000"/>
              </a:lnSpc>
              <a:spcBef>
                <a:spcPts val="0"/>
              </a:spcBef>
              <a:spcAft>
                <a:spcPts val="600"/>
              </a:spcAft>
            </a:pPr>
            <a:r>
              <a:rPr lang="en-US" sz="2000" dirty="0">
                <a:latin typeface="Arial" panose="020B0604020202020204" pitchFamily="34" charset="0"/>
                <a:cs typeface="Arial" panose="020B0604020202020204" pitchFamily="34" charset="0"/>
              </a:rPr>
              <a:t>Use CFLRP landscapes to test multiple points in time (pre-treatment, 2012, 2014, and hypothetical 2019 post-treatment)</a:t>
            </a:r>
          </a:p>
          <a:p>
            <a:pPr lvl="1">
              <a:lnSpc>
                <a:spcPct val="100000"/>
              </a:lnSpc>
              <a:spcBef>
                <a:spcPts val="0"/>
              </a:spcBef>
              <a:spcAft>
                <a:spcPts val="600"/>
              </a:spcAft>
            </a:pPr>
            <a:r>
              <a:rPr lang="en-US" sz="2000" dirty="0">
                <a:latin typeface="Arial" panose="020B0604020202020204" pitchFamily="34" charset="0"/>
                <a:cs typeface="Arial" panose="020B0604020202020204" pitchFamily="34" charset="0"/>
              </a:rPr>
              <a:t>Estimate the potential </a:t>
            </a:r>
            <a:r>
              <a:rPr lang="en-US" sz="2000" dirty="0" smtClean="0">
                <a:latin typeface="Arial" panose="020B0604020202020204" pitchFamily="34" charset="0"/>
                <a:cs typeface="Arial" panose="020B0604020202020204" pitchFamily="34" charset="0"/>
              </a:rPr>
              <a:t>to </a:t>
            </a:r>
            <a:r>
              <a:rPr lang="en-US" sz="2000" dirty="0">
                <a:latin typeface="Arial" panose="020B0604020202020204" pitchFamily="34" charset="0"/>
                <a:cs typeface="Arial" panose="020B0604020202020204" pitchFamily="34" charset="0"/>
              </a:rPr>
              <a:t>mitigate </a:t>
            </a:r>
            <a:r>
              <a:rPr lang="en-US" sz="2000" dirty="0" smtClean="0">
                <a:latin typeface="Arial" panose="020B0604020202020204" pitchFamily="34" charset="0"/>
                <a:cs typeface="Arial" panose="020B0604020202020204" pitchFamily="34" charset="0"/>
              </a:rPr>
              <a:t>future wildfire </a:t>
            </a:r>
            <a:r>
              <a:rPr lang="en-US" sz="2000" dirty="0">
                <a:latin typeface="Arial" panose="020B0604020202020204" pitchFamily="34" charset="0"/>
                <a:cs typeface="Arial" panose="020B0604020202020204" pitchFamily="34" charset="0"/>
              </a:rPr>
              <a:t>risk in different </a:t>
            </a:r>
            <a:r>
              <a:rPr lang="en-US" sz="2000" dirty="0" smtClean="0">
                <a:latin typeface="Arial" panose="020B0604020202020204" pitchFamily="34" charset="0"/>
                <a:cs typeface="Arial" panose="020B0604020202020204" pitchFamily="34" charset="0"/>
              </a:rPr>
              <a:t>landscapes</a:t>
            </a:r>
          </a:p>
          <a:p>
            <a:pPr lvl="2">
              <a:lnSpc>
                <a:spcPct val="100000"/>
              </a:lnSpc>
              <a:spcBef>
                <a:spcPts val="0"/>
              </a:spcBef>
              <a:spcAft>
                <a:spcPts val="600"/>
              </a:spcAft>
            </a:pPr>
            <a:r>
              <a:rPr lang="en-US" dirty="0" smtClean="0">
                <a:latin typeface="Arial" panose="020B0604020202020204" pitchFamily="34" charset="0"/>
                <a:cs typeface="Arial" panose="020B0604020202020204" pitchFamily="34" charset="0"/>
              </a:rPr>
              <a:t>From treatments? From wildfires?</a:t>
            </a:r>
            <a:endParaRPr lang="en-US"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en-US" dirty="0">
                <a:latin typeface="Arial" panose="020B0604020202020204" pitchFamily="34" charset="0"/>
                <a:cs typeface="Arial" panose="020B0604020202020204" pitchFamily="34" charset="0"/>
              </a:rPr>
              <a:t>Develop a process for annual or bi-annual </a:t>
            </a:r>
            <a:r>
              <a:rPr lang="en-US" dirty="0" smtClean="0">
                <a:latin typeface="Arial" panose="020B0604020202020204" pitchFamily="34" charset="0"/>
                <a:cs typeface="Arial" panose="020B0604020202020204" pitchFamily="34" charset="0"/>
              </a:rPr>
              <a:t>updates</a:t>
            </a:r>
          </a:p>
          <a:p>
            <a:pPr>
              <a:lnSpc>
                <a:spcPct val="100000"/>
              </a:lnSpc>
              <a:spcBef>
                <a:spcPts val="600"/>
              </a:spcBef>
              <a:spcAft>
                <a:spcPts val="600"/>
              </a:spcAft>
            </a:pPr>
            <a:r>
              <a:rPr lang="en-US" dirty="0">
                <a:latin typeface="Arial" panose="020B0604020202020204" pitchFamily="34" charset="0"/>
                <a:cs typeface="Arial" panose="020B0604020202020204" pitchFamily="34" charset="0"/>
              </a:rPr>
              <a:t>Expand the analysis to all lands</a:t>
            </a:r>
          </a:p>
          <a:p>
            <a:pPr lvl="1">
              <a:lnSpc>
                <a:spcPct val="100000"/>
              </a:lnSpc>
              <a:spcBef>
                <a:spcPts val="0"/>
              </a:spcBef>
              <a:spcAft>
                <a:spcPts val="600"/>
              </a:spcAft>
            </a:pPr>
            <a:r>
              <a:rPr lang="en-US" sz="2000" dirty="0">
                <a:latin typeface="Arial" panose="020B0604020202020204" pitchFamily="34" charset="0"/>
                <a:cs typeface="Arial" panose="020B0604020202020204" pitchFamily="34" charset="0"/>
              </a:rPr>
              <a:t>Most data sources already cover all lands</a:t>
            </a:r>
          </a:p>
          <a:p>
            <a:pPr lvl="1">
              <a:lnSpc>
                <a:spcPct val="100000"/>
              </a:lnSpc>
              <a:spcBef>
                <a:spcPts val="0"/>
              </a:spcBef>
              <a:spcAft>
                <a:spcPts val="600"/>
              </a:spcAft>
            </a:pPr>
            <a:r>
              <a:rPr lang="en-US" sz="2000" dirty="0">
                <a:latin typeface="Arial" panose="020B0604020202020204" pitchFamily="34" charset="0"/>
                <a:cs typeface="Arial" panose="020B0604020202020204" pitchFamily="34" charset="0"/>
              </a:rPr>
              <a:t>Will need to make some adjustments </a:t>
            </a:r>
            <a:r>
              <a:rPr lang="en-US" sz="2000" dirty="0" smtClean="0">
                <a:latin typeface="Arial" panose="020B0604020202020204" pitchFamily="34" charset="0"/>
                <a:cs typeface="Arial" panose="020B0604020202020204" pitchFamily="34" charset="0"/>
              </a:rPr>
              <a:t>outside </a:t>
            </a:r>
            <a:r>
              <a:rPr lang="en-US" sz="2000" dirty="0">
                <a:latin typeface="Arial" panose="020B0604020202020204" pitchFamily="34" charset="0"/>
                <a:cs typeface="Arial" panose="020B0604020202020204" pitchFamily="34" charset="0"/>
              </a:rPr>
              <a:t>of NFS land</a:t>
            </a:r>
          </a:p>
          <a:p>
            <a:pPr>
              <a:spcBef>
                <a:spcPts val="0"/>
              </a:spcBef>
              <a:spcAft>
                <a:spcPts val="600"/>
              </a:spcAft>
            </a:pPr>
            <a:endParaRPr lang="en-US" sz="2000" dirty="0" smtClean="0">
              <a:latin typeface="Arial" panose="020B0604020202020204" pitchFamily="34" charset="0"/>
              <a:cs typeface="Arial" panose="020B0604020202020204" pitchFamily="34" charset="0"/>
            </a:endParaRPr>
          </a:p>
          <a:p>
            <a:pPr>
              <a:spcBef>
                <a:spcPts val="0"/>
              </a:spcBef>
              <a:spcAft>
                <a:spcPts val="1200"/>
              </a:spcAft>
            </a:pPr>
            <a:endParaRPr lang="en-US"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4269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8606D-ADCF-42F6-8B45-A93BE994235F}"/>
              </a:ext>
            </a:extLst>
          </p:cNvPr>
          <p:cNvSpPr txBox="1">
            <a:spLocks/>
          </p:cNvSpPr>
          <p:nvPr/>
        </p:nvSpPr>
        <p:spPr>
          <a:xfrm>
            <a:off x="210691" y="87898"/>
            <a:ext cx="10996025" cy="85126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rgbClr val="954E25"/>
                </a:solidFill>
                <a:latin typeface="Proxima Nova Cond" panose="02000506030000020004" pitchFamily="50" charset="0"/>
              </a:rPr>
              <a:t>  What is a Wildfire Risk Assessment?</a:t>
            </a:r>
          </a:p>
        </p:txBody>
      </p:sp>
      <p:sp>
        <p:nvSpPr>
          <p:cNvPr id="3" name="Content Placeholder 2">
            <a:extLst>
              <a:ext uri="{FF2B5EF4-FFF2-40B4-BE49-F238E27FC236}">
                <a16:creationId xmlns:a16="http://schemas.microsoft.com/office/drawing/2014/main" xmlns="" id="{27324255-C1F4-4B3F-84A0-A735CF584519}"/>
              </a:ext>
            </a:extLst>
          </p:cNvPr>
          <p:cNvSpPr txBox="1">
            <a:spLocks/>
          </p:cNvSpPr>
          <p:nvPr/>
        </p:nvSpPr>
        <p:spPr>
          <a:xfrm>
            <a:off x="508025" y="939164"/>
            <a:ext cx="7148819" cy="8695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indent="0">
              <a:lnSpc>
                <a:spcPct val="100000"/>
              </a:lnSpc>
              <a:spcBef>
                <a:spcPts val="1200"/>
              </a:spcBef>
              <a:buNone/>
              <a:defRPr/>
            </a:pPr>
            <a:r>
              <a:rPr lang="en-US" sz="2200" dirty="0" smtClean="0">
                <a:latin typeface="Arial" panose="020B0604020202020204" pitchFamily="34" charset="0"/>
                <a:cs typeface="Arial" panose="020B0604020202020204" pitchFamily="34" charset="0"/>
              </a:rPr>
              <a:t>Wildfire Risk: A measure of the probability and consequences of uncertain future wildfire events.</a:t>
            </a:r>
          </a:p>
          <a:p>
            <a:pPr marL="461963" indent="-230188">
              <a:lnSpc>
                <a:spcPct val="100000"/>
              </a:lnSpc>
              <a:spcBef>
                <a:spcPts val="1200"/>
              </a:spcBef>
              <a:defRPr/>
            </a:pPr>
            <a:endParaRPr lang="en-US" sz="2200" dirty="0">
              <a:latin typeface="Arial" panose="020B0604020202020204" pitchFamily="34" charset="0"/>
              <a:cs typeface="Arial" panose="020B0604020202020204" pitchFamily="34" charset="0"/>
            </a:endParaRPr>
          </a:p>
          <a:p>
            <a:pPr marL="574675" indent="-342900">
              <a:lnSpc>
                <a:spcPct val="100000"/>
              </a:lnSpc>
              <a:spcBef>
                <a:spcPts val="600"/>
              </a:spcBef>
              <a:defRPr/>
            </a:pPr>
            <a:endParaRPr lang="en-U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03225" indent="-171450">
              <a:lnSpc>
                <a:spcPct val="100000"/>
              </a:lnSpc>
              <a:spcBef>
                <a:spcPts val="0"/>
              </a:spcBef>
              <a:defRPr/>
            </a:pPr>
            <a:endParaRPr lang="en-US" sz="800" dirty="0">
              <a:latin typeface="Arial" panose="020B0604020202020204" pitchFamily="34" charset="0"/>
              <a:cs typeface="Arial" panose="020B0604020202020204" pitchFamily="34" charset="0"/>
            </a:endParaRPr>
          </a:p>
        </p:txBody>
      </p:sp>
      <p:pic>
        <p:nvPicPr>
          <p:cNvPr id="5" name="Picture 3" descr="C:\Users\mpthompson02\Documents\Dropbox\Risk GTR\final\figures\Figure 2 - Conceptual Risk Model.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0520" y="1943462"/>
            <a:ext cx="6491855" cy="4236277"/>
          </a:xfrm>
          <a:prstGeom prst="rect">
            <a:avLst/>
          </a:prstGeom>
          <a:ln w="28575">
            <a:solidFill>
              <a:schemeClr val="bg1"/>
            </a:solidFill>
          </a:ln>
          <a:effectLst>
            <a:outerShdw blurRad="50800" dist="889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964642" y="1943463"/>
            <a:ext cx="3557691" cy="3357820"/>
          </a:xfrm>
          <a:prstGeom prst="rect">
            <a:avLst/>
          </a:prstGeom>
          <a:ln w="28575">
            <a:solidFill>
              <a:schemeClr val="bg1"/>
            </a:solidFill>
          </a:ln>
          <a:effectLst>
            <a:outerShdw blurRad="50800" dist="88900" dir="8100000" algn="tr" rotWithShape="0">
              <a:prstClr val="black">
                <a:alpha val="40000"/>
              </a:prstClr>
            </a:outerShdw>
          </a:effectLst>
        </p:spPr>
      </p:pic>
    </p:spTree>
    <p:extLst>
      <p:ext uri="{BB962C8B-B14F-4D97-AF65-F5344CB8AC3E}">
        <p14:creationId xmlns:p14="http://schemas.microsoft.com/office/powerpoint/2010/main" val="29666166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12192000" cy="5436157"/>
          </a:xfrm>
          <a:prstGeom prst="rect">
            <a:avLst/>
          </a:prstGeom>
          <a:blipFill dpi="0" rotWithShape="1">
            <a:blip r:embed="rId3">
              <a:alphaModFix amt="35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54E25"/>
              </a:solidFill>
            </a:endParaRPr>
          </a:p>
        </p:txBody>
      </p:sp>
      <p:sp>
        <p:nvSpPr>
          <p:cNvPr id="3" name="Title 1">
            <a:extLst>
              <a:ext uri="{FF2B5EF4-FFF2-40B4-BE49-F238E27FC236}">
                <a16:creationId xmlns:a16="http://schemas.microsoft.com/office/drawing/2014/main" xmlns="" id="{C63CA29A-148F-4367-98BC-EB98ED52264B}"/>
              </a:ext>
            </a:extLst>
          </p:cNvPr>
          <p:cNvSpPr txBox="1">
            <a:spLocks/>
          </p:cNvSpPr>
          <p:nvPr/>
        </p:nvSpPr>
        <p:spPr>
          <a:xfrm>
            <a:off x="4185366" y="740082"/>
            <a:ext cx="3821263" cy="1043160"/>
          </a:xfrm>
          <a:prstGeom prst="rect">
            <a:avLst/>
          </a:prstGeom>
        </p:spPr>
        <p:txBody>
          <a:bodyPr>
            <a:noAutofit/>
          </a:bodyPr>
          <a:lstStyle>
            <a:defPPr>
              <a:defRPr lang="en-US"/>
            </a:defPPr>
            <a:lvl1pPr>
              <a:lnSpc>
                <a:spcPct val="90000"/>
              </a:lnSpc>
              <a:spcBef>
                <a:spcPct val="0"/>
              </a:spcBef>
              <a:buNone/>
              <a:defRPr sz="5400">
                <a:solidFill>
                  <a:srgbClr val="954E25"/>
                </a:solidFill>
                <a:latin typeface="Proxima Nova Cond" panose="02000506030000020004" pitchFamily="50" charset="0"/>
                <a:ea typeface="+mj-ea"/>
                <a:cs typeface="+mj-cs"/>
              </a:defRPr>
            </a:lvl1pPr>
          </a:lstStyle>
          <a:p>
            <a:pPr algn="ctr"/>
            <a:r>
              <a:rPr lang="en-US" dirty="0" smtClean="0"/>
              <a:t>Questions?</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020" y="5638811"/>
            <a:ext cx="3048000" cy="670480"/>
          </a:xfrm>
          <a:prstGeom prst="rect">
            <a:avLst/>
          </a:prstGeom>
        </p:spPr>
      </p:pic>
      <p:pic>
        <p:nvPicPr>
          <p:cNvPr id="6" name="Picture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6299" y="5541184"/>
            <a:ext cx="762000" cy="812639"/>
          </a:xfrm>
          <a:prstGeom prst="rect">
            <a:avLst/>
          </a:prstGeom>
        </p:spPr>
      </p:pic>
      <p:pic>
        <p:nvPicPr>
          <p:cNvPr id="7" name="Picture 6" descr="fam_logo_xlg_2_tri%20copy"/>
          <p:cNvPicPr/>
          <p:nvPr/>
        </p:nvPicPr>
        <p:blipFill>
          <a:blip r:embed="rId6" cstate="print">
            <a:clrChange>
              <a:clrFrom>
                <a:srgbClr val="FEFEFE"/>
              </a:clrFrom>
              <a:clrTo>
                <a:srgbClr val="FEFEFE">
                  <a:alpha val="0"/>
                </a:srgbClr>
              </a:clrTo>
            </a:clrChange>
          </a:blip>
          <a:srcRect/>
          <a:stretch>
            <a:fillRect/>
          </a:stretch>
        </p:blipFill>
        <p:spPr bwMode="auto">
          <a:xfrm>
            <a:off x="9080521" y="5533950"/>
            <a:ext cx="831849" cy="805179"/>
          </a:xfrm>
          <a:prstGeom prst="rect">
            <a:avLst/>
          </a:prstGeom>
          <a:noFill/>
          <a:ln w="9525">
            <a:noFill/>
            <a:miter lim="800000"/>
            <a:headEnd/>
            <a:tailEnd/>
          </a:ln>
        </p:spPr>
      </p:pic>
      <p:pic>
        <p:nvPicPr>
          <p:cNvPr id="8" name="Picture 2" descr="F:\fmi\logos\FMI_Squar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47319" y="5634188"/>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68069" y="5580017"/>
            <a:ext cx="1009668" cy="747996"/>
          </a:xfrm>
          <a:prstGeom prst="rect">
            <a:avLst/>
          </a:prstGeom>
        </p:spPr>
      </p:pic>
      <p:sp>
        <p:nvSpPr>
          <p:cNvPr id="2" name="Rectangle 1"/>
          <p:cNvSpPr/>
          <p:nvPr/>
        </p:nvSpPr>
        <p:spPr>
          <a:xfrm>
            <a:off x="0" y="5355771"/>
            <a:ext cx="12192000" cy="120579"/>
          </a:xfrm>
          <a:prstGeom prst="rect">
            <a:avLst/>
          </a:prstGeom>
          <a:gradFill flip="none" rotWithShape="1">
            <a:gsLst>
              <a:gs pos="0">
                <a:srgbClr val="797957"/>
              </a:gs>
              <a:gs pos="82000">
                <a:srgbClr val="988F69">
                  <a:alpha val="95000"/>
                </a:srgbClr>
              </a:gs>
              <a:gs pos="100000">
                <a:schemeClr val="accent1">
                  <a:lumMod val="100000"/>
                  <a:alpha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88829" y="3889546"/>
            <a:ext cx="9214339" cy="1200329"/>
          </a:xfrm>
          <a:prstGeom prst="rect">
            <a:avLst/>
          </a:prstGeom>
          <a:noFill/>
        </p:spPr>
        <p:txBody>
          <a:bodyPr wrap="square" rtlCol="0">
            <a:spAutoFit/>
          </a:bodyPr>
          <a:lstStyle/>
          <a:p>
            <a:pPr algn="ctr"/>
            <a:r>
              <a:rPr lang="en-US" b="1" i="1" dirty="0" smtClean="0">
                <a:latin typeface="Arial" panose="020B0604020202020204" pitchFamily="34" charset="0"/>
                <a:cs typeface="Arial" panose="020B0604020202020204" pitchFamily="34" charset="0"/>
              </a:rPr>
              <a:t>Greg Dillon</a:t>
            </a:r>
          </a:p>
          <a:p>
            <a:pPr algn="ctr"/>
            <a:r>
              <a:rPr lang="en-US" i="1" dirty="0" smtClean="0">
                <a:latin typeface="Arial" panose="020B0604020202020204" pitchFamily="34" charset="0"/>
                <a:cs typeface="Arial" panose="020B0604020202020204" pitchFamily="34" charset="0"/>
              </a:rPr>
              <a:t>USDA Forest Service, RMRS, Fire Modeling Institute</a:t>
            </a:r>
          </a:p>
          <a:p>
            <a:pPr algn="ctr"/>
            <a:r>
              <a:rPr lang="en-US" i="1" dirty="0" smtClean="0">
                <a:latin typeface="Arial" panose="020B0604020202020204" pitchFamily="34" charset="0"/>
                <a:cs typeface="Arial" panose="020B0604020202020204" pitchFamily="34" charset="0"/>
              </a:rPr>
              <a:t>Missoula, Montana</a:t>
            </a:r>
          </a:p>
          <a:p>
            <a:pPr algn="ctr"/>
            <a:r>
              <a:rPr lang="en-US" i="1" dirty="0" smtClean="0">
                <a:latin typeface="Arial" panose="020B0604020202020204" pitchFamily="34" charset="0"/>
                <a:cs typeface="Arial" panose="020B0604020202020204" pitchFamily="34" charset="0"/>
              </a:rPr>
              <a:t>gdillon@fs.fed.us  |  (406) 829-6783</a:t>
            </a:r>
            <a:endParaRPr 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81815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cstate="print"/>
          <a:srcRect l="30744" t="11942" r="28333" b="1144"/>
          <a:stretch/>
        </p:blipFill>
        <p:spPr bwMode="auto">
          <a:xfrm>
            <a:off x="4310026" y="740101"/>
            <a:ext cx="3570473" cy="4602498"/>
          </a:xfrm>
          <a:prstGeom prst="rect">
            <a:avLst/>
          </a:prstGeom>
          <a:noFill/>
          <a:ln w="9525">
            <a:solidFill>
              <a:schemeClr val="tx1"/>
            </a:solidFill>
            <a:miter lim="800000"/>
            <a:headEnd/>
            <a:tailEnd/>
          </a:ln>
          <a:effectLst>
            <a:outerShdw blurRad="38100" dist="101600" dir="2700000" sx="101000" sy="101000" algn="tl" rotWithShape="0">
              <a:prstClr val="black">
                <a:alpha val="40000"/>
              </a:prstClr>
            </a:outerShdw>
          </a:effectLst>
        </p:spPr>
      </p:pic>
      <p:pic>
        <p:nvPicPr>
          <p:cNvPr id="3" name="Picture 2"/>
          <p:cNvPicPr>
            <a:picLocks noChangeAspect="1"/>
          </p:cNvPicPr>
          <p:nvPr/>
        </p:nvPicPr>
        <p:blipFill rotWithShape="1">
          <a:blip r:embed="rId4"/>
          <a:srcRect l="5489" t="1104" r="1129" b="1104"/>
          <a:stretch/>
        </p:blipFill>
        <p:spPr>
          <a:xfrm>
            <a:off x="8161760" y="740101"/>
            <a:ext cx="3555377" cy="4630086"/>
          </a:xfrm>
          <a:prstGeom prst="rect">
            <a:avLst/>
          </a:prstGeom>
          <a:ln>
            <a:solidFill>
              <a:schemeClr val="tx1"/>
            </a:solidFill>
          </a:ln>
          <a:effectLst>
            <a:outerShdw blurRad="38100" dist="101600" dir="2700000" sx="101000" sy="101000" algn="tl" rotWithShape="0">
              <a:prstClr val="black">
                <a:alpha val="40000"/>
              </a:prstClr>
            </a:outerShdw>
          </a:effectLst>
        </p:spPr>
      </p:pic>
      <p:pic>
        <p:nvPicPr>
          <p:cNvPr id="4" name="Picture 3"/>
          <p:cNvPicPr>
            <a:picLocks noChangeAspect="1"/>
          </p:cNvPicPr>
          <p:nvPr/>
        </p:nvPicPr>
        <p:blipFill rotWithShape="1">
          <a:blip r:embed="rId5"/>
          <a:srcRect l="4014" t="6907" r="3180" b="6931"/>
          <a:stretch/>
        </p:blipFill>
        <p:spPr>
          <a:xfrm>
            <a:off x="502124" y="753895"/>
            <a:ext cx="3587837" cy="4602498"/>
          </a:xfrm>
          <a:prstGeom prst="rect">
            <a:avLst/>
          </a:prstGeom>
          <a:ln>
            <a:solidFill>
              <a:schemeClr val="tx1"/>
            </a:solidFill>
          </a:ln>
          <a:effectLst>
            <a:outerShdw blurRad="38100" dist="101600" dir="2700000" sx="101000" sy="101000" algn="tl" rotWithShape="0">
              <a:prstClr val="black">
                <a:alpha val="40000"/>
              </a:prst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114" y="237528"/>
            <a:ext cx="3635081" cy="4444664"/>
          </a:xfrm>
          <a:prstGeom prst="rect">
            <a:avLst/>
          </a:prstGeom>
          <a:ln>
            <a:solidFill>
              <a:schemeClr val="tx1"/>
            </a:solidFill>
          </a:ln>
          <a:effectLst>
            <a:outerShdw blurRad="38100" dist="101600" dir="2700000" sx="101000" sy="101000" algn="tl" rotWithShape="0">
              <a:prstClr val="black">
                <a:alpha val="40000"/>
              </a:prstClr>
            </a:outerShdw>
          </a:effec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8694" y="1016593"/>
            <a:ext cx="3900048" cy="4971733"/>
          </a:xfrm>
          <a:prstGeom prst="rect">
            <a:avLst/>
          </a:prstGeom>
          <a:ln>
            <a:solidFill>
              <a:schemeClr val="tx1"/>
            </a:solidFill>
          </a:ln>
          <a:effectLst>
            <a:outerShdw blurRad="38100" dist="101600" dir="2700000" sx="101000" sy="101000" algn="tl" rotWithShape="0">
              <a:prstClr val="black">
                <a:alpha val="40000"/>
              </a:prstClr>
            </a:outerShdw>
          </a:effec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1089" y="1016593"/>
            <a:ext cx="3718486" cy="5186309"/>
          </a:xfrm>
          <a:prstGeom prst="rect">
            <a:avLst/>
          </a:prstGeom>
          <a:ln>
            <a:solidFill>
              <a:schemeClr val="tx1"/>
            </a:solidFill>
          </a:ln>
          <a:effectLst>
            <a:outerShdw blurRad="38100" dist="101600" dir="2700000" sx="101000" sy="101000" algn="tl" rotWithShape="0">
              <a:prstClr val="black">
                <a:alpha val="40000"/>
              </a:prstClr>
            </a:outerShdw>
          </a:effectLst>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4959" y="311838"/>
            <a:ext cx="3647566" cy="4563338"/>
          </a:xfrm>
          <a:prstGeom prst="rect">
            <a:avLst/>
          </a:prstGeom>
          <a:ln>
            <a:solidFill>
              <a:schemeClr val="tx1"/>
            </a:solidFill>
          </a:ln>
          <a:effectLst>
            <a:outerShdw blurRad="38100" dist="101600" dir="2700000" sx="101000" sy="101000" algn="tl" rotWithShape="0">
              <a:prstClr val="black">
                <a:alpha val="40000"/>
              </a:prstClr>
            </a:outerShdw>
          </a:effectLst>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9542" y="1408153"/>
            <a:ext cx="3615875" cy="4964072"/>
          </a:xfrm>
          <a:prstGeom prst="rect">
            <a:avLst/>
          </a:prstGeom>
          <a:ln>
            <a:solidFill>
              <a:schemeClr val="tx1"/>
            </a:solidFill>
          </a:ln>
          <a:effectLst>
            <a:outerShdw blurRad="38100" dist="101600" dir="2700000" sx="101000" sy="101000" algn="tl" rotWithShape="0">
              <a:prstClr val="black">
                <a:alpha val="40000"/>
              </a:prstClr>
            </a:outerShdw>
          </a:effectLst>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58449" y="1549726"/>
            <a:ext cx="3713478" cy="5039248"/>
          </a:xfrm>
          <a:prstGeom prst="rect">
            <a:avLst/>
          </a:prstGeom>
          <a:ln>
            <a:solidFill>
              <a:schemeClr val="tx1"/>
            </a:solidFill>
          </a:ln>
          <a:effectLst>
            <a:outerShdw blurRad="38100" dist="101600" dir="2700000" sx="101000" sy="101000" algn="tl" rotWithShape="0">
              <a:prstClr val="black">
                <a:alpha val="40000"/>
              </a:prstClr>
            </a:outerShdw>
          </a:effectLst>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75356" y="237528"/>
            <a:ext cx="3842984" cy="5231108"/>
          </a:xfrm>
          <a:prstGeom prst="rect">
            <a:avLst/>
          </a:prstGeom>
          <a:ln>
            <a:solidFill>
              <a:schemeClr val="tx1"/>
            </a:solidFill>
          </a:ln>
          <a:effectLst>
            <a:outerShdw blurRad="38100" dist="101600" dir="2700000" sx="101000" sy="101000" algn="tl" rotWithShape="0">
              <a:prstClr val="black">
                <a:alpha val="40000"/>
              </a:prstClr>
            </a:outerShdw>
          </a:effectLst>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7622" y="1041368"/>
            <a:ext cx="10415279" cy="4328819"/>
          </a:xfrm>
          <a:prstGeom prst="rect">
            <a:avLst/>
          </a:prstGeom>
          <a:ln>
            <a:solidFill>
              <a:schemeClr val="tx1"/>
            </a:solidFill>
          </a:ln>
          <a:effectLst>
            <a:outerShdw blurRad="38100" dist="101600" dir="2700000" sx="101000" sy="101000" algn="tl" rotWithShape="0">
              <a:prstClr val="black">
                <a:alpha val="40000"/>
              </a:prstClr>
            </a:outerShdw>
          </a:effectLst>
        </p:spPr>
      </p:pic>
    </p:spTree>
    <p:extLst>
      <p:ext uri="{BB962C8B-B14F-4D97-AF65-F5344CB8AC3E}">
        <p14:creationId xmlns:p14="http://schemas.microsoft.com/office/powerpoint/2010/main" val="192843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3500"/>
                            </p:stCondLst>
                            <p:childTnLst>
                              <p:par>
                                <p:cTn id="17" presetID="10" presetClass="entr" presetSubtype="0" fill="hold" nodeType="afterEffect">
                                  <p:stCondLst>
                                    <p:cond delay="10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5000"/>
                            </p:stCondLst>
                            <p:childTnLst>
                              <p:par>
                                <p:cTn id="21" presetID="10" presetClass="entr" presetSubtype="0" fill="hold" nodeType="afterEffect">
                                  <p:stCondLst>
                                    <p:cond delay="10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6500"/>
                            </p:stCondLst>
                            <p:childTnLst>
                              <p:par>
                                <p:cTn id="25" presetID="10" presetClass="entr" presetSubtype="0" fill="hold" nodeType="afterEffect">
                                  <p:stCondLst>
                                    <p:cond delay="10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8000"/>
                            </p:stCondLst>
                            <p:childTnLst>
                              <p:par>
                                <p:cTn id="29" presetID="10" presetClass="entr" presetSubtype="0" fill="hold" nodeType="afterEffect">
                                  <p:stCondLst>
                                    <p:cond delay="10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9500"/>
                            </p:stCondLst>
                            <p:childTnLst>
                              <p:par>
                                <p:cTn id="33" presetID="10" presetClass="entr" presetSubtype="0" fill="hold" nodeType="afterEffect">
                                  <p:stCondLst>
                                    <p:cond delay="100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667250" y="1131013"/>
            <a:ext cx="7048500" cy="5105400"/>
          </a:xfrm>
          <a:prstGeom prst="rect">
            <a:avLst/>
          </a:prstGeom>
          <a:noFill/>
        </p:spPr>
        <p:txBody>
          <a:bodyPr>
            <a:noAutofit/>
          </a:bodyPr>
          <a:lstStyle/>
          <a:p>
            <a:pPr lvl="1">
              <a:spcBef>
                <a:spcPts val="1000"/>
              </a:spcBef>
            </a:pPr>
            <a:r>
              <a:rPr lang="en-US" sz="2400" dirty="0">
                <a:solidFill>
                  <a:schemeClr val="tx1">
                    <a:lumMod val="95000"/>
                    <a:lumOff val="5000"/>
                  </a:schemeClr>
                </a:solidFill>
              </a:rPr>
              <a:t>Recommendation 1:</a:t>
            </a:r>
          </a:p>
          <a:p>
            <a:pPr lvl="2">
              <a:spcBef>
                <a:spcPts val="1000"/>
              </a:spcBef>
            </a:pPr>
            <a:r>
              <a:rPr lang="en-US" dirty="0">
                <a:solidFill>
                  <a:schemeClr val="tx1">
                    <a:lumMod val="95000"/>
                    <a:lumOff val="5000"/>
                  </a:schemeClr>
                </a:solidFill>
              </a:rPr>
              <a:t>Fully develop and implement a national risk assessment model for identifying and prioritizing hazardous fuels reduction projects on National Forest System lands</a:t>
            </a:r>
            <a:r>
              <a:rPr lang="en-US" dirty="0" smtClean="0">
                <a:solidFill>
                  <a:schemeClr val="tx1">
                    <a:lumMod val="95000"/>
                    <a:lumOff val="5000"/>
                  </a:schemeClr>
                </a:solidFill>
              </a:rPr>
              <a:t>.</a:t>
            </a:r>
          </a:p>
          <a:p>
            <a:pPr marL="914400" lvl="2" indent="0">
              <a:spcBef>
                <a:spcPts val="1000"/>
              </a:spcBef>
              <a:buNone/>
            </a:pPr>
            <a:endParaRPr lang="en-US" sz="1800" dirty="0">
              <a:solidFill>
                <a:schemeClr val="tx1">
                  <a:lumMod val="95000"/>
                  <a:lumOff val="5000"/>
                </a:schemeClr>
              </a:solidFill>
            </a:endParaRPr>
          </a:p>
          <a:p>
            <a:pPr lvl="1">
              <a:spcBef>
                <a:spcPts val="1000"/>
              </a:spcBef>
            </a:pPr>
            <a:r>
              <a:rPr lang="en-US" sz="2400" dirty="0">
                <a:solidFill>
                  <a:schemeClr val="tx1">
                    <a:lumMod val="95000"/>
                    <a:lumOff val="5000"/>
                  </a:schemeClr>
                </a:solidFill>
              </a:rPr>
              <a:t>Agency Response:</a:t>
            </a:r>
          </a:p>
          <a:p>
            <a:pPr lvl="2">
              <a:spcBef>
                <a:spcPts val="1000"/>
              </a:spcBef>
            </a:pPr>
            <a:r>
              <a:rPr lang="en-US" dirty="0">
                <a:solidFill>
                  <a:schemeClr val="tx1">
                    <a:lumMod val="95000"/>
                    <a:lumOff val="5000"/>
                  </a:schemeClr>
                </a:solidFill>
              </a:rPr>
              <a:t>… The national office is developing a national risk model that will be used to identify and prioritize hazardous fuels reduction areas. The results will inform </a:t>
            </a:r>
            <a:r>
              <a:rPr lang="en-US" b="1" i="1" dirty="0">
                <a:solidFill>
                  <a:schemeClr val="tx1">
                    <a:lumMod val="95000"/>
                    <a:lumOff val="5000"/>
                  </a:schemeClr>
                </a:solidFill>
              </a:rPr>
              <a:t>allocation of resources to the regional level</a:t>
            </a:r>
            <a:r>
              <a:rPr lang="en-US" dirty="0">
                <a:solidFill>
                  <a:schemeClr val="tx1">
                    <a:lumMod val="95000"/>
                    <a:lumOff val="5000"/>
                  </a:schemeClr>
                </a:solidFill>
              </a:rPr>
              <a:t>. Projects will be designed based on those priority areas; however the priority of implementation of individual projects is not a national-scale decision.</a:t>
            </a:r>
          </a:p>
          <a:p>
            <a:pPr lvl="2">
              <a:spcBef>
                <a:spcPts val="1000"/>
              </a:spcBef>
            </a:pPr>
            <a:endParaRPr lang="en-US" sz="1800" dirty="0">
              <a:solidFill>
                <a:schemeClr val="tx1">
                  <a:lumMod val="95000"/>
                  <a:lumOff val="5000"/>
                </a:schemeClr>
              </a:solidFill>
            </a:endParaRPr>
          </a:p>
        </p:txBody>
      </p:sp>
      <p:sp>
        <p:nvSpPr>
          <p:cNvPr id="5" name="Title 1"/>
          <p:cNvSpPr txBox="1">
            <a:spLocks/>
          </p:cNvSpPr>
          <p:nvPr/>
        </p:nvSpPr>
        <p:spPr>
          <a:xfrm>
            <a:off x="544831" y="144780"/>
            <a:ext cx="9688829" cy="914400"/>
          </a:xfrm>
          <a:prstGeom prst="rect">
            <a:avLst/>
          </a:prstGeom>
        </p:spPr>
        <p:txBody>
          <a:bodyPr>
            <a:noAutofit/>
          </a:bodyPr>
          <a:lstStyle>
            <a:defPPr>
              <a:defRPr lang="en-US"/>
            </a:defPPr>
            <a:lvl1pPr>
              <a:lnSpc>
                <a:spcPct val="90000"/>
              </a:lnSpc>
              <a:spcBef>
                <a:spcPct val="0"/>
              </a:spcBef>
              <a:buNone/>
              <a:defRPr sz="5400">
                <a:solidFill>
                  <a:srgbClr val="954E25"/>
                </a:solidFill>
                <a:latin typeface="Proxima Nova Cond" panose="02000506030000020004" pitchFamily="50" charset="0"/>
                <a:ea typeface="+mj-ea"/>
                <a:cs typeface="+mj-cs"/>
              </a:defRPr>
            </a:lvl1pPr>
          </a:lstStyle>
          <a:p>
            <a:r>
              <a:rPr lang="en-US" sz="4800" dirty="0"/>
              <a:t>Why a National Risk Assessment?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646" y="1131013"/>
            <a:ext cx="3679173" cy="4739045"/>
          </a:xfrm>
          <a:prstGeom prst="rect">
            <a:avLst/>
          </a:prstGeom>
        </p:spPr>
      </p:pic>
      <p:sp>
        <p:nvSpPr>
          <p:cNvPr id="4" name="Rectangle 3"/>
          <p:cNvSpPr/>
          <p:nvPr/>
        </p:nvSpPr>
        <p:spPr>
          <a:xfrm>
            <a:off x="595647" y="5955268"/>
            <a:ext cx="2795253" cy="369332"/>
          </a:xfrm>
          <a:prstGeom prst="rect">
            <a:avLst/>
          </a:prstGeom>
        </p:spPr>
        <p:txBody>
          <a:bodyPr wrap="none">
            <a:spAutoFit/>
          </a:bodyPr>
          <a:lstStyle/>
          <a:p>
            <a:pPr lvl="0" algn="ctr"/>
            <a:r>
              <a:rPr lang="en-US" dirty="0">
                <a:hlinkClick r:id="rId4"/>
              </a:rPr>
              <a:t>July 2016 USDA OIG Report</a:t>
            </a:r>
            <a:endParaRPr lang="en-US" dirty="0"/>
          </a:p>
        </p:txBody>
      </p:sp>
    </p:spTree>
    <p:extLst>
      <p:ext uri="{BB962C8B-B14F-4D97-AF65-F5344CB8AC3E}">
        <p14:creationId xmlns:p14="http://schemas.microsoft.com/office/powerpoint/2010/main" val="6707255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44831" y="144780"/>
            <a:ext cx="9688829" cy="914400"/>
          </a:xfrm>
          <a:prstGeom prst="rect">
            <a:avLst/>
          </a:prstGeom>
        </p:spPr>
        <p:txBody>
          <a:bodyPr>
            <a:noAutofit/>
          </a:bodyPr>
          <a:lstStyle>
            <a:defPPr>
              <a:defRPr lang="en-US"/>
            </a:defPPr>
            <a:lvl1pPr>
              <a:lnSpc>
                <a:spcPct val="90000"/>
              </a:lnSpc>
              <a:spcBef>
                <a:spcPct val="0"/>
              </a:spcBef>
              <a:buNone/>
              <a:defRPr sz="5400">
                <a:solidFill>
                  <a:srgbClr val="954E25"/>
                </a:solidFill>
                <a:latin typeface="Proxima Nova Cond" panose="02000506030000020004" pitchFamily="50" charset="0"/>
                <a:ea typeface="+mj-ea"/>
                <a:cs typeface="+mj-cs"/>
              </a:defRPr>
            </a:lvl1pPr>
          </a:lstStyle>
          <a:p>
            <a:r>
              <a:rPr lang="en-US" sz="4800" dirty="0"/>
              <a:t>Why a National Risk Assessment?</a:t>
            </a:r>
          </a:p>
        </p:txBody>
      </p:sp>
      <p:pic>
        <p:nvPicPr>
          <p:cNvPr id="6" name="Content Placeholder 4"/>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571500" y="1059180"/>
            <a:ext cx="3611879" cy="468684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0221" y="4953000"/>
            <a:ext cx="3466139" cy="1355246"/>
          </a:xfrm>
          <a:prstGeom prst="rect">
            <a:avLst/>
          </a:prstGeom>
        </p:spPr>
      </p:pic>
      <p:sp>
        <p:nvSpPr>
          <p:cNvPr id="8" name="Content Placeholder 2"/>
          <p:cNvSpPr>
            <a:spLocks noGrp="1"/>
          </p:cNvSpPr>
          <p:nvPr>
            <p:ph idx="4294967295"/>
          </p:nvPr>
        </p:nvSpPr>
        <p:spPr>
          <a:xfrm>
            <a:off x="4701540" y="1066800"/>
            <a:ext cx="6739890" cy="5105400"/>
          </a:xfrm>
          <a:prstGeom prst="rect">
            <a:avLst/>
          </a:prstGeom>
          <a:noFill/>
        </p:spPr>
        <p:txBody>
          <a:bodyPr>
            <a:noAutofit/>
          </a:bodyPr>
          <a:lstStyle/>
          <a:p>
            <a:pPr lvl="1">
              <a:spcBef>
                <a:spcPts val="1000"/>
              </a:spcBef>
            </a:pPr>
            <a:r>
              <a:rPr lang="en-US" sz="2400" dirty="0">
                <a:solidFill>
                  <a:schemeClr val="tx1">
                    <a:lumMod val="95000"/>
                    <a:lumOff val="5000"/>
                  </a:schemeClr>
                </a:solidFill>
              </a:rPr>
              <a:t>Strategic Objective B:</a:t>
            </a:r>
          </a:p>
          <a:p>
            <a:pPr lvl="2">
              <a:spcBef>
                <a:spcPts val="1000"/>
              </a:spcBef>
            </a:pPr>
            <a:r>
              <a:rPr lang="en-US" sz="2000" dirty="0">
                <a:solidFill>
                  <a:schemeClr val="tx1">
                    <a:lumMod val="95000"/>
                    <a:lumOff val="5000"/>
                  </a:schemeClr>
                </a:solidFill>
              </a:rPr>
              <a:t>Mitigate Wildfire Risk</a:t>
            </a:r>
            <a:r>
              <a:rPr lang="en-US" sz="2000" dirty="0" smtClean="0">
                <a:solidFill>
                  <a:schemeClr val="tx1">
                    <a:lumMod val="95000"/>
                    <a:lumOff val="5000"/>
                  </a:schemeClr>
                </a:solidFill>
              </a:rPr>
              <a:t>.</a:t>
            </a:r>
          </a:p>
          <a:p>
            <a:pPr marL="914400" lvl="2" indent="0">
              <a:spcBef>
                <a:spcPts val="1000"/>
              </a:spcBef>
              <a:buNone/>
            </a:pPr>
            <a:endParaRPr lang="en-US" sz="2000" dirty="0">
              <a:solidFill>
                <a:schemeClr val="tx1">
                  <a:lumMod val="95000"/>
                  <a:lumOff val="5000"/>
                </a:schemeClr>
              </a:solidFill>
            </a:endParaRPr>
          </a:p>
          <a:p>
            <a:pPr lvl="1">
              <a:spcBef>
                <a:spcPts val="1000"/>
              </a:spcBef>
            </a:pPr>
            <a:r>
              <a:rPr lang="en-US" sz="2400" dirty="0">
                <a:solidFill>
                  <a:schemeClr val="tx1">
                    <a:lumMod val="95000"/>
                    <a:lumOff val="5000"/>
                  </a:schemeClr>
                </a:solidFill>
              </a:rPr>
              <a:t>Fire and Aviation Management Briefing Paper, December 2016:</a:t>
            </a:r>
          </a:p>
          <a:p>
            <a:pPr lvl="2">
              <a:spcBef>
                <a:spcPts val="1000"/>
              </a:spcBef>
            </a:pPr>
            <a:r>
              <a:rPr lang="en-US" dirty="0" smtClean="0"/>
              <a:t>…</a:t>
            </a:r>
            <a:r>
              <a:rPr lang="en-US" dirty="0"/>
              <a:t>FAM has developed </a:t>
            </a:r>
            <a:r>
              <a:rPr lang="en-US" b="1" i="1" dirty="0"/>
              <a:t>a wildfire risk index</a:t>
            </a:r>
            <a:r>
              <a:rPr lang="en-US" dirty="0"/>
              <a:t> based on the </a:t>
            </a:r>
            <a:r>
              <a:rPr lang="en-US" b="1" i="1" dirty="0"/>
              <a:t>Probability</a:t>
            </a:r>
            <a:r>
              <a:rPr lang="en-US" dirty="0"/>
              <a:t> and </a:t>
            </a:r>
            <a:r>
              <a:rPr lang="en-US" b="1" i="1" dirty="0"/>
              <a:t>Intensity</a:t>
            </a:r>
            <a:r>
              <a:rPr lang="en-US" dirty="0"/>
              <a:t> of wildfire and the Exposure and </a:t>
            </a:r>
            <a:r>
              <a:rPr lang="en-US" b="1" i="1" dirty="0"/>
              <a:t>Susceptibility</a:t>
            </a:r>
            <a:r>
              <a:rPr lang="en-US" dirty="0"/>
              <a:t> of Highly Valued Resources and Assets (HVRA).  The index is based on national-scale datasets.</a:t>
            </a:r>
          </a:p>
          <a:p>
            <a:pPr lvl="2">
              <a:spcBef>
                <a:spcPts val="1000"/>
              </a:spcBef>
            </a:pPr>
            <a:r>
              <a:rPr lang="en-US" dirty="0">
                <a:solidFill>
                  <a:schemeClr val="tx1">
                    <a:lumMod val="95000"/>
                    <a:lumOff val="5000"/>
                  </a:schemeClr>
                </a:solidFill>
              </a:rPr>
              <a:t>… The Risk Index </a:t>
            </a:r>
            <a:r>
              <a:rPr lang="en-US" b="1" i="1" dirty="0">
                <a:solidFill>
                  <a:schemeClr val="tx1">
                    <a:lumMod val="95000"/>
                    <a:lumOff val="5000"/>
                  </a:schemeClr>
                </a:solidFill>
              </a:rPr>
              <a:t>will track changes over time </a:t>
            </a:r>
            <a:r>
              <a:rPr lang="en-US" dirty="0">
                <a:solidFill>
                  <a:schemeClr val="tx1">
                    <a:lumMod val="95000"/>
                    <a:lumOff val="5000"/>
                  </a:schemeClr>
                </a:solidFill>
              </a:rPr>
              <a:t>based on a statistically sound and repeatable process.</a:t>
            </a:r>
          </a:p>
          <a:p>
            <a:pPr lvl="2">
              <a:spcBef>
                <a:spcPts val="1000"/>
              </a:spcBef>
            </a:pPr>
            <a:endParaRPr lang="en-US" sz="1800" dirty="0">
              <a:solidFill>
                <a:schemeClr val="tx1">
                  <a:lumMod val="95000"/>
                  <a:lumOff val="5000"/>
                </a:schemeClr>
              </a:solidFill>
            </a:endParaRPr>
          </a:p>
        </p:txBody>
      </p:sp>
    </p:spTree>
    <p:extLst>
      <p:ext uri="{BB962C8B-B14F-4D97-AF65-F5344CB8AC3E}">
        <p14:creationId xmlns:p14="http://schemas.microsoft.com/office/powerpoint/2010/main" val="37682523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032" y="101810"/>
            <a:ext cx="10740217" cy="760832"/>
          </a:xfrm>
        </p:spPr>
        <p:txBody>
          <a:bodyPr>
            <a:noAutofit/>
          </a:bodyPr>
          <a:lstStyle/>
          <a:p>
            <a:r>
              <a:rPr lang="en-US" sz="4800" dirty="0" smtClean="0">
                <a:solidFill>
                  <a:srgbClr val="954E25"/>
                </a:solidFill>
                <a:latin typeface="Proxima Nova Cond" panose="02000506030000020004" pitchFamily="50" charset="0"/>
              </a:rPr>
              <a:t>National-Scale Methods</a:t>
            </a:r>
            <a:endParaRPr lang="en-US" sz="4800" dirty="0">
              <a:solidFill>
                <a:srgbClr val="954E25"/>
              </a:solidFill>
              <a:latin typeface="Proxima Nova Cond" panose="02000506030000020004" pitchFamily="50" charset="0"/>
            </a:endParaRPr>
          </a:p>
        </p:txBody>
      </p:sp>
      <p:sp>
        <p:nvSpPr>
          <p:cNvPr id="7" name="Content Placeholder 2"/>
          <p:cNvSpPr txBox="1">
            <a:spLocks/>
          </p:cNvSpPr>
          <p:nvPr/>
        </p:nvSpPr>
        <p:spPr>
          <a:xfrm>
            <a:off x="404032" y="862642"/>
            <a:ext cx="4636598" cy="55953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sz="2400" dirty="0" smtClean="0">
                <a:latin typeface="Arial" panose="020B0604020202020204" pitchFamily="34" charset="0"/>
                <a:cs typeface="Arial" panose="020B0604020202020204" pitchFamily="34" charset="0"/>
              </a:rPr>
              <a:t>Applied </a:t>
            </a:r>
            <a:r>
              <a:rPr lang="en-US" sz="2400" dirty="0">
                <a:latin typeface="Arial" panose="020B0604020202020204" pitchFamily="34" charset="0"/>
                <a:cs typeface="Arial" panose="020B0604020202020204" pitchFamily="34" charset="0"/>
              </a:rPr>
              <a:t>methods outlined in </a:t>
            </a:r>
            <a:r>
              <a:rPr lang="en-US" sz="2400" dirty="0" smtClean="0">
                <a:latin typeface="Arial" panose="020B0604020202020204" pitchFamily="34" charset="0"/>
                <a:cs typeface="Arial" panose="020B0604020202020204" pitchFamily="34" charset="0"/>
              </a:rPr>
              <a:t>RMRS-GTR-315</a:t>
            </a:r>
          </a:p>
          <a:p>
            <a:pPr>
              <a:spcBef>
                <a:spcPts val="0"/>
              </a:spcBef>
              <a:spcAft>
                <a:spcPts val="1200"/>
              </a:spcAft>
            </a:pPr>
            <a:endParaRPr lang="en-US" sz="2400" dirty="0" smtClean="0">
              <a:latin typeface="Arial" panose="020B0604020202020204" pitchFamily="34" charset="0"/>
              <a:cs typeface="Arial" panose="020B0604020202020204" pitchFamily="34" charset="0"/>
            </a:endParaRPr>
          </a:p>
        </p:txBody>
      </p:sp>
      <p:pic>
        <p:nvPicPr>
          <p:cNvPr id="6"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5435764" y="974951"/>
            <a:ext cx="5800001" cy="52984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44749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032" y="101810"/>
            <a:ext cx="10740217" cy="760832"/>
          </a:xfrm>
        </p:spPr>
        <p:txBody>
          <a:bodyPr>
            <a:noAutofit/>
          </a:bodyPr>
          <a:lstStyle/>
          <a:p>
            <a:r>
              <a:rPr lang="en-US" sz="4800" dirty="0" smtClean="0">
                <a:solidFill>
                  <a:srgbClr val="954E25"/>
                </a:solidFill>
                <a:latin typeface="Proxima Nova Cond" panose="02000506030000020004" pitchFamily="50" charset="0"/>
              </a:rPr>
              <a:t>National-Scale Methods</a:t>
            </a:r>
            <a:endParaRPr lang="en-US" sz="4800" dirty="0">
              <a:solidFill>
                <a:srgbClr val="954E25"/>
              </a:solidFill>
              <a:latin typeface="Proxima Nova Cond" panose="02000506030000020004" pitchFamily="50" charset="0"/>
            </a:endParaRPr>
          </a:p>
        </p:txBody>
      </p:sp>
      <p:sp>
        <p:nvSpPr>
          <p:cNvPr id="7" name="Content Placeholder 2"/>
          <p:cNvSpPr txBox="1">
            <a:spLocks/>
          </p:cNvSpPr>
          <p:nvPr/>
        </p:nvSpPr>
        <p:spPr>
          <a:xfrm>
            <a:off x="404032" y="862642"/>
            <a:ext cx="4636598" cy="55953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sz="2400" dirty="0" smtClean="0">
                <a:latin typeface="Arial" panose="020B0604020202020204" pitchFamily="34" charset="0"/>
                <a:cs typeface="Arial" panose="020B0604020202020204" pitchFamily="34" charset="0"/>
              </a:rPr>
              <a:t>Applied </a:t>
            </a:r>
            <a:r>
              <a:rPr lang="en-US" sz="2400" dirty="0">
                <a:latin typeface="Arial" panose="020B0604020202020204" pitchFamily="34" charset="0"/>
                <a:cs typeface="Arial" panose="020B0604020202020204" pitchFamily="34" charset="0"/>
              </a:rPr>
              <a:t>methods outlined in </a:t>
            </a:r>
            <a:r>
              <a:rPr lang="en-US" sz="2400" dirty="0" smtClean="0">
                <a:latin typeface="Arial" panose="020B0604020202020204" pitchFamily="34" charset="0"/>
                <a:cs typeface="Arial" panose="020B0604020202020204" pitchFamily="34" charset="0"/>
              </a:rPr>
              <a:t>RMRS-GTR-315</a:t>
            </a:r>
          </a:p>
          <a:p>
            <a:pPr>
              <a:spcBef>
                <a:spcPts val="0"/>
              </a:spcBef>
              <a:spcAft>
                <a:spcPts val="1200"/>
              </a:spcAft>
            </a:pPr>
            <a:r>
              <a:rPr lang="en-US" sz="2400" dirty="0">
                <a:solidFill>
                  <a:schemeClr val="tx1">
                    <a:lumMod val="95000"/>
                    <a:lumOff val="5000"/>
                  </a:schemeClr>
                </a:solidFill>
                <a:latin typeface="Arial" panose="020B0604020202020204" pitchFamily="34" charset="0"/>
                <a:cs typeface="Arial" panose="020B0604020202020204" pitchFamily="34" charset="0"/>
              </a:rPr>
              <a:t>Leveraged national </a:t>
            </a:r>
            <a:r>
              <a:rPr lang="en-US" sz="2400" dirty="0" err="1">
                <a:solidFill>
                  <a:schemeClr val="tx1">
                    <a:lumMod val="95000"/>
                    <a:lumOff val="5000"/>
                  </a:schemeClr>
                </a:solidFill>
                <a:latin typeface="Arial" panose="020B0604020202020204" pitchFamily="34" charset="0"/>
                <a:cs typeface="Arial" panose="020B0604020202020204" pitchFamily="34" charset="0"/>
              </a:rPr>
              <a:t>FSim</a:t>
            </a:r>
            <a:r>
              <a:rPr lang="en-US" sz="2400" dirty="0">
                <a:solidFill>
                  <a:schemeClr val="tx1">
                    <a:lumMod val="95000"/>
                    <a:lumOff val="5000"/>
                  </a:schemeClr>
                </a:solidFill>
                <a:latin typeface="Arial" panose="020B0604020202020204" pitchFamily="34" charset="0"/>
                <a:cs typeface="Arial" panose="020B0604020202020204" pitchFamily="34" charset="0"/>
              </a:rPr>
              <a:t> modeling outputs</a:t>
            </a:r>
          </a:p>
          <a:p>
            <a:pPr>
              <a:spcBef>
                <a:spcPts val="0"/>
              </a:spcBef>
              <a:spcAft>
                <a:spcPts val="1200"/>
              </a:spcAft>
            </a:pPr>
            <a:endParaRPr lang="en-US" sz="2400" dirty="0" smtClean="0">
              <a:latin typeface="Arial" panose="020B0604020202020204" pitchFamily="34" charset="0"/>
              <a:cs typeface="Arial" panose="020B0604020202020204" pitchFamily="34" charset="0"/>
            </a:endParaRPr>
          </a:p>
        </p:txBody>
      </p:sp>
      <p:pic>
        <p:nvPicPr>
          <p:cNvPr id="6"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5435764" y="974951"/>
            <a:ext cx="5800001" cy="52984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3" name="Rounded Rectangle 2"/>
          <p:cNvSpPr/>
          <p:nvPr/>
        </p:nvSpPr>
        <p:spPr>
          <a:xfrm>
            <a:off x="5435764" y="952090"/>
            <a:ext cx="3365336" cy="3277010"/>
          </a:xfrm>
          <a:prstGeom prst="roundRect">
            <a:avLst>
              <a:gd name="adj" fmla="val 9232"/>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67977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032" y="101810"/>
            <a:ext cx="10740217" cy="760832"/>
          </a:xfrm>
        </p:spPr>
        <p:txBody>
          <a:bodyPr>
            <a:noAutofit/>
          </a:bodyPr>
          <a:lstStyle/>
          <a:p>
            <a:r>
              <a:rPr lang="en-US" sz="4800" dirty="0" smtClean="0">
                <a:solidFill>
                  <a:srgbClr val="954E25"/>
                </a:solidFill>
                <a:latin typeface="Proxima Nova Cond" panose="02000506030000020004" pitchFamily="50" charset="0"/>
              </a:rPr>
              <a:t>National-Scale Methods</a:t>
            </a:r>
            <a:endParaRPr lang="en-US" sz="4800" dirty="0">
              <a:solidFill>
                <a:srgbClr val="954E25"/>
              </a:solidFill>
              <a:latin typeface="Proxima Nova Cond" panose="02000506030000020004" pitchFamily="50" charset="0"/>
            </a:endParaRPr>
          </a:p>
        </p:txBody>
      </p:sp>
      <p:sp>
        <p:nvSpPr>
          <p:cNvPr id="7" name="Content Placeholder 2"/>
          <p:cNvSpPr txBox="1">
            <a:spLocks/>
          </p:cNvSpPr>
          <p:nvPr/>
        </p:nvSpPr>
        <p:spPr>
          <a:xfrm>
            <a:off x="404032" y="862642"/>
            <a:ext cx="4636598" cy="55953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sz="2400" dirty="0" smtClean="0">
                <a:latin typeface="Arial" panose="020B0604020202020204" pitchFamily="34" charset="0"/>
                <a:cs typeface="Arial" panose="020B0604020202020204" pitchFamily="34" charset="0"/>
              </a:rPr>
              <a:t>Applied </a:t>
            </a:r>
            <a:r>
              <a:rPr lang="en-US" sz="2400" dirty="0">
                <a:latin typeface="Arial" panose="020B0604020202020204" pitchFamily="34" charset="0"/>
                <a:cs typeface="Arial" panose="020B0604020202020204" pitchFamily="34" charset="0"/>
              </a:rPr>
              <a:t>methods outlined in </a:t>
            </a:r>
            <a:r>
              <a:rPr lang="en-US" sz="2400" dirty="0" smtClean="0">
                <a:latin typeface="Arial" panose="020B0604020202020204" pitchFamily="34" charset="0"/>
                <a:cs typeface="Arial" panose="020B0604020202020204" pitchFamily="34" charset="0"/>
              </a:rPr>
              <a:t>RMRS-GTR-315</a:t>
            </a:r>
          </a:p>
          <a:p>
            <a:pPr>
              <a:spcBef>
                <a:spcPts val="0"/>
              </a:spcBef>
              <a:spcAft>
                <a:spcPts val="1200"/>
              </a:spcAft>
            </a:pPr>
            <a:r>
              <a:rPr lang="en-US" sz="2400" dirty="0">
                <a:solidFill>
                  <a:schemeClr val="tx1">
                    <a:lumMod val="95000"/>
                    <a:lumOff val="5000"/>
                  </a:schemeClr>
                </a:solidFill>
                <a:latin typeface="Arial" panose="020B0604020202020204" pitchFamily="34" charset="0"/>
                <a:cs typeface="Arial" panose="020B0604020202020204" pitchFamily="34" charset="0"/>
              </a:rPr>
              <a:t>Leveraged national </a:t>
            </a:r>
            <a:r>
              <a:rPr lang="en-US" sz="2400" dirty="0" err="1">
                <a:solidFill>
                  <a:schemeClr val="tx1">
                    <a:lumMod val="95000"/>
                    <a:lumOff val="5000"/>
                  </a:schemeClr>
                </a:solidFill>
                <a:latin typeface="Arial" panose="020B0604020202020204" pitchFamily="34" charset="0"/>
                <a:cs typeface="Arial" panose="020B0604020202020204" pitchFamily="34" charset="0"/>
              </a:rPr>
              <a:t>FSim</a:t>
            </a:r>
            <a:r>
              <a:rPr lang="en-US" sz="2400" dirty="0">
                <a:solidFill>
                  <a:schemeClr val="tx1">
                    <a:lumMod val="95000"/>
                    <a:lumOff val="5000"/>
                  </a:schemeClr>
                </a:solidFill>
                <a:latin typeface="Arial" panose="020B0604020202020204" pitchFamily="34" charset="0"/>
                <a:cs typeface="Arial" panose="020B0604020202020204" pitchFamily="34" charset="0"/>
              </a:rPr>
              <a:t> modeling outputs</a:t>
            </a:r>
          </a:p>
          <a:p>
            <a:pPr>
              <a:spcBef>
                <a:spcPts val="0"/>
              </a:spcBef>
              <a:spcAft>
                <a:spcPts val="1200"/>
              </a:spcAft>
            </a:pPr>
            <a:r>
              <a:rPr lang="en-US" sz="2400" dirty="0">
                <a:solidFill>
                  <a:schemeClr val="tx1">
                    <a:lumMod val="95000"/>
                    <a:lumOff val="5000"/>
                  </a:schemeClr>
                </a:solidFill>
                <a:latin typeface="Arial" panose="020B0604020202020204" pitchFamily="34" charset="0"/>
                <a:cs typeface="Arial" panose="020B0604020202020204" pitchFamily="34" charset="0"/>
              </a:rPr>
              <a:t>Five primary Highly Valued Resources and Assets (HVRAs</a:t>
            </a:r>
            <a:r>
              <a:rPr lang="en-US" sz="2400" dirty="0" smtClean="0">
                <a:solidFill>
                  <a:schemeClr val="tx1">
                    <a:lumMod val="95000"/>
                    <a:lumOff val="5000"/>
                  </a:schemeClr>
                </a:solidFill>
                <a:latin typeface="Arial" panose="020B0604020202020204" pitchFamily="34" charset="0"/>
                <a:cs typeface="Arial" panose="020B0604020202020204" pitchFamily="34" charset="0"/>
              </a:rPr>
              <a:t>)</a:t>
            </a:r>
          </a:p>
          <a:p>
            <a:pPr>
              <a:spcBef>
                <a:spcPts val="0"/>
              </a:spcBef>
              <a:spcAft>
                <a:spcPts val="1200"/>
              </a:spcAft>
            </a:pPr>
            <a:endParaRPr lang="en-US" sz="2400" dirty="0">
              <a:solidFill>
                <a:schemeClr val="tx1">
                  <a:lumMod val="95000"/>
                  <a:lumOff val="5000"/>
                </a:schemeClr>
              </a:solidFill>
              <a:latin typeface="Arial" panose="020B0604020202020204" pitchFamily="34" charset="0"/>
              <a:cs typeface="Arial" panose="020B0604020202020204" pitchFamily="34" charset="0"/>
            </a:endParaRPr>
          </a:p>
          <a:p>
            <a:pPr>
              <a:spcBef>
                <a:spcPts val="0"/>
              </a:spcBef>
              <a:spcAft>
                <a:spcPts val="1200"/>
              </a:spcAft>
            </a:pPr>
            <a:endParaRPr lang="en-US" sz="2400" dirty="0" smtClean="0">
              <a:solidFill>
                <a:schemeClr val="tx1">
                  <a:lumMod val="95000"/>
                  <a:lumOff val="5000"/>
                </a:schemeClr>
              </a:solidFill>
              <a:latin typeface="Arial" panose="020B0604020202020204" pitchFamily="34" charset="0"/>
              <a:cs typeface="Arial" panose="020B0604020202020204" pitchFamily="34" charset="0"/>
            </a:endParaRPr>
          </a:p>
          <a:p>
            <a:pPr>
              <a:spcBef>
                <a:spcPts val="0"/>
              </a:spcBef>
              <a:spcAft>
                <a:spcPts val="1200"/>
              </a:spcAft>
            </a:pPr>
            <a:endParaRPr lang="en-US" sz="2400" dirty="0">
              <a:solidFill>
                <a:schemeClr val="tx1">
                  <a:lumMod val="95000"/>
                  <a:lumOff val="5000"/>
                </a:schemeClr>
              </a:solidFill>
              <a:latin typeface="Arial" panose="020B0604020202020204" pitchFamily="34" charset="0"/>
              <a:cs typeface="Arial" panose="020B0604020202020204" pitchFamily="34" charset="0"/>
            </a:endParaRPr>
          </a:p>
          <a:p>
            <a:pPr marL="0" indent="0">
              <a:spcBef>
                <a:spcPts val="0"/>
              </a:spcBef>
              <a:spcAft>
                <a:spcPts val="1200"/>
              </a:spcAft>
              <a:buNone/>
            </a:pPr>
            <a:endParaRPr lang="en-US" sz="240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6"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5435764" y="974951"/>
            <a:ext cx="5800001" cy="52984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8" name="Content Placeholder 2"/>
          <p:cNvSpPr txBox="1">
            <a:spLocks/>
          </p:cNvSpPr>
          <p:nvPr/>
        </p:nvSpPr>
        <p:spPr>
          <a:xfrm>
            <a:off x="676906" y="3531870"/>
            <a:ext cx="3663472" cy="24456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8650" lvl="1">
              <a:spcAft>
                <a:spcPts val="600"/>
              </a:spcAft>
            </a:pPr>
            <a:r>
              <a:rPr lang="en-US" sz="2000" dirty="0" smtClean="0">
                <a:solidFill>
                  <a:schemeClr val="tx1">
                    <a:lumMod val="95000"/>
                    <a:lumOff val="5000"/>
                  </a:schemeClr>
                </a:solidFill>
                <a:latin typeface="Arial" panose="020B0604020202020204" pitchFamily="34" charset="0"/>
                <a:cs typeface="Arial" panose="020B0604020202020204" pitchFamily="34" charset="0"/>
              </a:rPr>
              <a:t>Communities</a:t>
            </a:r>
            <a:endParaRPr lang="en-US" sz="2000" dirty="0">
              <a:solidFill>
                <a:schemeClr val="tx1">
                  <a:lumMod val="95000"/>
                  <a:lumOff val="5000"/>
                </a:schemeClr>
              </a:solidFill>
              <a:latin typeface="Arial" panose="020B0604020202020204" pitchFamily="34" charset="0"/>
              <a:cs typeface="Arial" panose="020B0604020202020204" pitchFamily="34" charset="0"/>
            </a:endParaRPr>
          </a:p>
          <a:p>
            <a:pPr marL="628650" lvl="1">
              <a:spcAft>
                <a:spcPts val="600"/>
              </a:spcAft>
            </a:pPr>
            <a:r>
              <a:rPr lang="en-US" sz="2000" dirty="0">
                <a:solidFill>
                  <a:schemeClr val="tx1">
                    <a:lumMod val="95000"/>
                    <a:lumOff val="5000"/>
                  </a:schemeClr>
                </a:solidFill>
                <a:latin typeface="Arial" panose="020B0604020202020204" pitchFamily="34" charset="0"/>
                <a:cs typeface="Arial" panose="020B0604020202020204" pitchFamily="34" charset="0"/>
              </a:rPr>
              <a:t>Infrastructure</a:t>
            </a:r>
          </a:p>
          <a:p>
            <a:pPr marL="628650" lvl="1">
              <a:spcAft>
                <a:spcPts val="600"/>
              </a:spcAft>
            </a:pPr>
            <a:r>
              <a:rPr lang="en-US" sz="2000" dirty="0">
                <a:solidFill>
                  <a:schemeClr val="tx1">
                    <a:lumMod val="95000"/>
                    <a:lumOff val="5000"/>
                  </a:schemeClr>
                </a:solidFill>
                <a:latin typeface="Arial" panose="020B0604020202020204" pitchFamily="34" charset="0"/>
                <a:cs typeface="Arial" panose="020B0604020202020204" pitchFamily="34" charset="0"/>
              </a:rPr>
              <a:t>Surface Drinking Water</a:t>
            </a:r>
          </a:p>
          <a:p>
            <a:pPr marL="628650" lvl="1">
              <a:spcAft>
                <a:spcPts val="600"/>
              </a:spcAft>
            </a:pPr>
            <a:r>
              <a:rPr lang="en-US" sz="2000" dirty="0">
                <a:solidFill>
                  <a:schemeClr val="tx1">
                    <a:lumMod val="95000"/>
                    <a:lumOff val="5000"/>
                  </a:schemeClr>
                </a:solidFill>
                <a:latin typeface="Arial" panose="020B0604020202020204" pitchFamily="34" charset="0"/>
                <a:cs typeface="Arial" panose="020B0604020202020204" pitchFamily="34" charset="0"/>
              </a:rPr>
              <a:t>Ecosystem Function</a:t>
            </a:r>
          </a:p>
          <a:p>
            <a:pPr marL="628650" lvl="1">
              <a:spcAft>
                <a:spcPts val="600"/>
              </a:spcAft>
            </a:pPr>
            <a:r>
              <a:rPr lang="en-US" sz="2000" dirty="0">
                <a:solidFill>
                  <a:schemeClr val="tx1">
                    <a:lumMod val="95000"/>
                    <a:lumOff val="5000"/>
                  </a:schemeClr>
                </a:solidFill>
                <a:latin typeface="Arial" panose="020B0604020202020204" pitchFamily="34" charset="0"/>
                <a:cs typeface="Arial" panose="020B0604020202020204" pitchFamily="34" charset="0"/>
              </a:rPr>
              <a:t>Air Quality</a:t>
            </a:r>
          </a:p>
        </p:txBody>
      </p:sp>
      <p:sp>
        <p:nvSpPr>
          <p:cNvPr id="3" name="Rounded Rectangle 2"/>
          <p:cNvSpPr/>
          <p:nvPr/>
        </p:nvSpPr>
        <p:spPr>
          <a:xfrm>
            <a:off x="8709660" y="2297430"/>
            <a:ext cx="2331720" cy="1977390"/>
          </a:xfrm>
          <a:prstGeom prst="roundRect">
            <a:avLst>
              <a:gd name="adj" fmla="val 9232"/>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50040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032" y="101810"/>
            <a:ext cx="10740217" cy="760832"/>
          </a:xfrm>
        </p:spPr>
        <p:txBody>
          <a:bodyPr>
            <a:noAutofit/>
          </a:bodyPr>
          <a:lstStyle/>
          <a:p>
            <a:r>
              <a:rPr lang="en-US" sz="4800" dirty="0" smtClean="0">
                <a:solidFill>
                  <a:srgbClr val="954E25"/>
                </a:solidFill>
                <a:latin typeface="Proxima Nova Cond" panose="02000506030000020004" pitchFamily="50" charset="0"/>
              </a:rPr>
              <a:t>National-Scale Methods</a:t>
            </a:r>
            <a:endParaRPr lang="en-US" sz="4800" dirty="0">
              <a:solidFill>
                <a:srgbClr val="954E25"/>
              </a:solidFill>
              <a:latin typeface="Proxima Nova Cond" panose="02000506030000020004" pitchFamily="50" charset="0"/>
            </a:endParaRPr>
          </a:p>
        </p:txBody>
      </p:sp>
      <p:sp>
        <p:nvSpPr>
          <p:cNvPr id="7" name="Content Placeholder 2"/>
          <p:cNvSpPr txBox="1">
            <a:spLocks/>
          </p:cNvSpPr>
          <p:nvPr/>
        </p:nvSpPr>
        <p:spPr>
          <a:xfrm>
            <a:off x="404032" y="862642"/>
            <a:ext cx="4636598" cy="55953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sz="2400" dirty="0" smtClean="0">
                <a:latin typeface="Arial" panose="020B0604020202020204" pitchFamily="34" charset="0"/>
                <a:cs typeface="Arial" panose="020B0604020202020204" pitchFamily="34" charset="0"/>
              </a:rPr>
              <a:t>Applied </a:t>
            </a:r>
            <a:r>
              <a:rPr lang="en-US" sz="2400" dirty="0">
                <a:latin typeface="Arial" panose="020B0604020202020204" pitchFamily="34" charset="0"/>
                <a:cs typeface="Arial" panose="020B0604020202020204" pitchFamily="34" charset="0"/>
              </a:rPr>
              <a:t>methods outlined in </a:t>
            </a:r>
            <a:r>
              <a:rPr lang="en-US" sz="2400" dirty="0" smtClean="0">
                <a:latin typeface="Arial" panose="020B0604020202020204" pitchFamily="34" charset="0"/>
                <a:cs typeface="Arial" panose="020B0604020202020204" pitchFamily="34" charset="0"/>
              </a:rPr>
              <a:t>RMRS-GTR-315</a:t>
            </a:r>
          </a:p>
          <a:p>
            <a:pPr>
              <a:spcBef>
                <a:spcPts val="0"/>
              </a:spcBef>
              <a:spcAft>
                <a:spcPts val="1200"/>
              </a:spcAft>
            </a:pPr>
            <a:r>
              <a:rPr lang="en-US" sz="2400" dirty="0">
                <a:solidFill>
                  <a:schemeClr val="tx1">
                    <a:lumMod val="95000"/>
                    <a:lumOff val="5000"/>
                  </a:schemeClr>
                </a:solidFill>
                <a:latin typeface="Arial" panose="020B0604020202020204" pitchFamily="34" charset="0"/>
                <a:cs typeface="Arial" panose="020B0604020202020204" pitchFamily="34" charset="0"/>
              </a:rPr>
              <a:t>Leveraged national </a:t>
            </a:r>
            <a:r>
              <a:rPr lang="en-US" sz="2400" dirty="0" err="1">
                <a:solidFill>
                  <a:schemeClr val="tx1">
                    <a:lumMod val="95000"/>
                    <a:lumOff val="5000"/>
                  </a:schemeClr>
                </a:solidFill>
                <a:latin typeface="Arial" panose="020B0604020202020204" pitchFamily="34" charset="0"/>
                <a:cs typeface="Arial" panose="020B0604020202020204" pitchFamily="34" charset="0"/>
              </a:rPr>
              <a:t>FSim</a:t>
            </a:r>
            <a:r>
              <a:rPr lang="en-US" sz="2400" dirty="0">
                <a:solidFill>
                  <a:schemeClr val="tx1">
                    <a:lumMod val="95000"/>
                    <a:lumOff val="5000"/>
                  </a:schemeClr>
                </a:solidFill>
                <a:latin typeface="Arial" panose="020B0604020202020204" pitchFamily="34" charset="0"/>
                <a:cs typeface="Arial" panose="020B0604020202020204" pitchFamily="34" charset="0"/>
              </a:rPr>
              <a:t> modeling outputs</a:t>
            </a:r>
          </a:p>
          <a:p>
            <a:pPr>
              <a:spcBef>
                <a:spcPts val="0"/>
              </a:spcBef>
              <a:spcAft>
                <a:spcPts val="1200"/>
              </a:spcAft>
            </a:pPr>
            <a:r>
              <a:rPr lang="en-US" sz="2400" dirty="0">
                <a:solidFill>
                  <a:schemeClr val="tx1">
                    <a:lumMod val="95000"/>
                    <a:lumOff val="5000"/>
                  </a:schemeClr>
                </a:solidFill>
                <a:latin typeface="Arial" panose="020B0604020202020204" pitchFamily="34" charset="0"/>
                <a:cs typeface="Arial" panose="020B0604020202020204" pitchFamily="34" charset="0"/>
              </a:rPr>
              <a:t>Five primary Highly Valued Resources and Assets (HVRAs</a:t>
            </a:r>
            <a:r>
              <a:rPr lang="en-US" sz="2400" dirty="0" smtClean="0">
                <a:solidFill>
                  <a:schemeClr val="tx1">
                    <a:lumMod val="95000"/>
                    <a:lumOff val="5000"/>
                  </a:schemeClr>
                </a:solidFill>
                <a:latin typeface="Arial" panose="020B0604020202020204" pitchFamily="34" charset="0"/>
                <a:cs typeface="Arial" panose="020B0604020202020204" pitchFamily="34" charset="0"/>
              </a:rPr>
              <a:t>)</a:t>
            </a:r>
          </a:p>
          <a:p>
            <a:pPr>
              <a:spcBef>
                <a:spcPts val="0"/>
              </a:spcBef>
              <a:spcAft>
                <a:spcPts val="1200"/>
              </a:spcAft>
            </a:pPr>
            <a:endParaRPr lang="en-US" sz="2400" dirty="0">
              <a:solidFill>
                <a:schemeClr val="tx1">
                  <a:lumMod val="95000"/>
                  <a:lumOff val="5000"/>
                </a:schemeClr>
              </a:solidFill>
              <a:latin typeface="Arial" panose="020B0604020202020204" pitchFamily="34" charset="0"/>
              <a:cs typeface="Arial" panose="020B0604020202020204" pitchFamily="34" charset="0"/>
            </a:endParaRPr>
          </a:p>
          <a:p>
            <a:pPr>
              <a:spcBef>
                <a:spcPts val="0"/>
              </a:spcBef>
              <a:spcAft>
                <a:spcPts val="1200"/>
              </a:spcAft>
            </a:pPr>
            <a:endParaRPr lang="en-US" sz="2400" dirty="0" smtClean="0">
              <a:solidFill>
                <a:schemeClr val="tx1">
                  <a:lumMod val="95000"/>
                  <a:lumOff val="5000"/>
                </a:schemeClr>
              </a:solidFill>
              <a:latin typeface="Arial" panose="020B0604020202020204" pitchFamily="34" charset="0"/>
              <a:cs typeface="Arial" panose="020B0604020202020204" pitchFamily="34" charset="0"/>
            </a:endParaRPr>
          </a:p>
          <a:p>
            <a:pPr>
              <a:spcBef>
                <a:spcPts val="0"/>
              </a:spcBef>
              <a:spcAft>
                <a:spcPts val="1200"/>
              </a:spcAft>
            </a:pPr>
            <a:endParaRPr lang="en-US" sz="2400" dirty="0">
              <a:solidFill>
                <a:schemeClr val="tx1">
                  <a:lumMod val="95000"/>
                  <a:lumOff val="5000"/>
                </a:schemeClr>
              </a:solidFill>
              <a:latin typeface="Arial" panose="020B0604020202020204" pitchFamily="34" charset="0"/>
              <a:cs typeface="Arial" panose="020B0604020202020204" pitchFamily="34" charset="0"/>
            </a:endParaRPr>
          </a:p>
          <a:p>
            <a:pPr marL="0" indent="0">
              <a:spcBef>
                <a:spcPts val="0"/>
              </a:spcBef>
              <a:spcAft>
                <a:spcPts val="1200"/>
              </a:spcAft>
              <a:buNone/>
            </a:pPr>
            <a:endParaRPr lang="en-US" sz="2400" dirty="0">
              <a:solidFill>
                <a:schemeClr val="tx1">
                  <a:lumMod val="95000"/>
                  <a:lumOff val="5000"/>
                </a:schemeClr>
              </a:solidFill>
              <a:latin typeface="Arial" panose="020B0604020202020204" pitchFamily="34" charset="0"/>
              <a:cs typeface="Arial" panose="020B0604020202020204" pitchFamily="34" charset="0"/>
            </a:endParaRPr>
          </a:p>
          <a:p>
            <a:pPr>
              <a:spcBef>
                <a:spcPts val="600"/>
              </a:spcBef>
              <a:spcAft>
                <a:spcPts val="1200"/>
              </a:spcAft>
            </a:pPr>
            <a:r>
              <a:rPr lang="en-US" sz="2400" dirty="0" smtClean="0">
                <a:solidFill>
                  <a:schemeClr val="tx1">
                    <a:lumMod val="95000"/>
                    <a:lumOff val="5000"/>
                  </a:schemeClr>
                </a:solidFill>
                <a:latin typeface="Arial" panose="020B0604020202020204" pitchFamily="34" charset="0"/>
                <a:cs typeface="Arial" panose="020B0604020202020204" pitchFamily="34" charset="0"/>
              </a:rPr>
              <a:t>Calculated Effects Analysis outputs (</a:t>
            </a:r>
            <a:r>
              <a:rPr lang="en-US" sz="2400" dirty="0" err="1" smtClean="0">
                <a:solidFill>
                  <a:schemeClr val="tx1">
                    <a:lumMod val="95000"/>
                    <a:lumOff val="5000"/>
                  </a:schemeClr>
                </a:solidFill>
                <a:latin typeface="Arial" panose="020B0604020202020204" pitchFamily="34" charset="0"/>
                <a:cs typeface="Arial" panose="020B0604020202020204" pitchFamily="34" charset="0"/>
              </a:rPr>
              <a:t>cNVC</a:t>
            </a:r>
            <a:r>
              <a:rPr lang="en-US" sz="2400" dirty="0" smtClean="0">
                <a:solidFill>
                  <a:schemeClr val="tx1">
                    <a:lumMod val="95000"/>
                    <a:lumOff val="5000"/>
                  </a:schemeClr>
                </a:solidFill>
                <a:latin typeface="Arial" panose="020B0604020202020204" pitchFamily="34" charset="0"/>
                <a:cs typeface="Arial" panose="020B0604020202020204" pitchFamily="34" charset="0"/>
              </a:rPr>
              <a:t>, </a:t>
            </a:r>
            <a:r>
              <a:rPr lang="en-US" sz="2400" dirty="0" err="1" smtClean="0">
                <a:solidFill>
                  <a:schemeClr val="tx1">
                    <a:lumMod val="95000"/>
                    <a:lumOff val="5000"/>
                  </a:schemeClr>
                </a:solidFill>
                <a:latin typeface="Arial" panose="020B0604020202020204" pitchFamily="34" charset="0"/>
                <a:cs typeface="Arial" panose="020B0604020202020204" pitchFamily="34" charset="0"/>
              </a:rPr>
              <a:t>eNVC</a:t>
            </a:r>
            <a:r>
              <a:rPr lang="en-US" sz="2400" dirty="0" smtClean="0">
                <a:solidFill>
                  <a:schemeClr val="tx1">
                    <a:lumMod val="95000"/>
                    <a:lumOff val="5000"/>
                  </a:schemeClr>
                </a:solidFill>
                <a:latin typeface="Arial" panose="020B0604020202020204" pitchFamily="34" charset="0"/>
                <a:cs typeface="Arial" panose="020B0604020202020204" pitchFamily="34" charset="0"/>
              </a:rPr>
              <a:t>, +, -)</a:t>
            </a:r>
            <a:endParaRPr lang="en-US" sz="2400" dirty="0">
              <a:latin typeface="Arial" panose="020B0604020202020204" pitchFamily="34" charset="0"/>
              <a:cs typeface="Arial" panose="020B0604020202020204" pitchFamily="34" charset="0"/>
            </a:endParaRPr>
          </a:p>
          <a:p>
            <a:pPr>
              <a:spcBef>
                <a:spcPts val="0"/>
              </a:spcBef>
              <a:spcAft>
                <a:spcPts val="1200"/>
              </a:spcAft>
            </a:pPr>
            <a:endParaRPr lang="en-US" sz="2400" dirty="0" smtClean="0">
              <a:latin typeface="Arial" panose="020B0604020202020204" pitchFamily="34" charset="0"/>
              <a:cs typeface="Arial" panose="020B0604020202020204" pitchFamily="34" charset="0"/>
            </a:endParaRPr>
          </a:p>
        </p:txBody>
      </p:sp>
      <p:pic>
        <p:nvPicPr>
          <p:cNvPr id="6"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5435764" y="974951"/>
            <a:ext cx="5800001" cy="52984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8" name="Content Placeholder 2"/>
          <p:cNvSpPr txBox="1">
            <a:spLocks/>
          </p:cNvSpPr>
          <p:nvPr/>
        </p:nvSpPr>
        <p:spPr>
          <a:xfrm>
            <a:off x="676906" y="3531870"/>
            <a:ext cx="3663472" cy="24456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8650" lvl="1">
              <a:spcAft>
                <a:spcPts val="600"/>
              </a:spcAft>
            </a:pPr>
            <a:r>
              <a:rPr lang="en-US" sz="2000" dirty="0" smtClean="0">
                <a:solidFill>
                  <a:schemeClr val="tx1">
                    <a:lumMod val="95000"/>
                    <a:lumOff val="5000"/>
                  </a:schemeClr>
                </a:solidFill>
                <a:latin typeface="Arial" panose="020B0604020202020204" pitchFamily="34" charset="0"/>
                <a:cs typeface="Arial" panose="020B0604020202020204" pitchFamily="34" charset="0"/>
              </a:rPr>
              <a:t>Communities</a:t>
            </a:r>
            <a:endParaRPr lang="en-US" sz="2000" dirty="0">
              <a:solidFill>
                <a:schemeClr val="tx1">
                  <a:lumMod val="95000"/>
                  <a:lumOff val="5000"/>
                </a:schemeClr>
              </a:solidFill>
              <a:latin typeface="Arial" panose="020B0604020202020204" pitchFamily="34" charset="0"/>
              <a:cs typeface="Arial" panose="020B0604020202020204" pitchFamily="34" charset="0"/>
            </a:endParaRPr>
          </a:p>
          <a:p>
            <a:pPr marL="628650" lvl="1">
              <a:spcAft>
                <a:spcPts val="600"/>
              </a:spcAft>
            </a:pPr>
            <a:r>
              <a:rPr lang="en-US" sz="2000" dirty="0">
                <a:solidFill>
                  <a:schemeClr val="tx1">
                    <a:lumMod val="95000"/>
                    <a:lumOff val="5000"/>
                  </a:schemeClr>
                </a:solidFill>
                <a:latin typeface="Arial" panose="020B0604020202020204" pitchFamily="34" charset="0"/>
                <a:cs typeface="Arial" panose="020B0604020202020204" pitchFamily="34" charset="0"/>
              </a:rPr>
              <a:t>Infrastructure</a:t>
            </a:r>
          </a:p>
          <a:p>
            <a:pPr marL="628650" lvl="1">
              <a:spcAft>
                <a:spcPts val="600"/>
              </a:spcAft>
            </a:pPr>
            <a:r>
              <a:rPr lang="en-US" sz="2000" dirty="0">
                <a:solidFill>
                  <a:schemeClr val="tx1">
                    <a:lumMod val="95000"/>
                    <a:lumOff val="5000"/>
                  </a:schemeClr>
                </a:solidFill>
                <a:latin typeface="Arial" panose="020B0604020202020204" pitchFamily="34" charset="0"/>
                <a:cs typeface="Arial" panose="020B0604020202020204" pitchFamily="34" charset="0"/>
              </a:rPr>
              <a:t>Surface Drinking Water</a:t>
            </a:r>
          </a:p>
          <a:p>
            <a:pPr marL="628650" lvl="1">
              <a:spcAft>
                <a:spcPts val="600"/>
              </a:spcAft>
            </a:pPr>
            <a:r>
              <a:rPr lang="en-US" sz="2000" dirty="0">
                <a:solidFill>
                  <a:schemeClr val="tx1">
                    <a:lumMod val="95000"/>
                    <a:lumOff val="5000"/>
                  </a:schemeClr>
                </a:solidFill>
                <a:latin typeface="Arial" panose="020B0604020202020204" pitchFamily="34" charset="0"/>
                <a:cs typeface="Arial" panose="020B0604020202020204" pitchFamily="34" charset="0"/>
              </a:rPr>
              <a:t>Ecosystem Function</a:t>
            </a:r>
          </a:p>
          <a:p>
            <a:pPr marL="628650" lvl="1">
              <a:spcAft>
                <a:spcPts val="600"/>
              </a:spcAft>
            </a:pPr>
            <a:r>
              <a:rPr lang="en-US" sz="2000" dirty="0">
                <a:solidFill>
                  <a:schemeClr val="tx1">
                    <a:lumMod val="95000"/>
                    <a:lumOff val="5000"/>
                  </a:schemeClr>
                </a:solidFill>
                <a:latin typeface="Arial" panose="020B0604020202020204" pitchFamily="34" charset="0"/>
                <a:cs typeface="Arial" panose="020B0604020202020204" pitchFamily="34" charset="0"/>
              </a:rPr>
              <a:t>Air Quality</a:t>
            </a:r>
          </a:p>
        </p:txBody>
      </p:sp>
      <p:sp>
        <p:nvSpPr>
          <p:cNvPr id="3" name="Rounded Rectangle 2"/>
          <p:cNvSpPr/>
          <p:nvPr/>
        </p:nvSpPr>
        <p:spPr>
          <a:xfrm>
            <a:off x="8549640" y="4514851"/>
            <a:ext cx="2651835" cy="1703070"/>
          </a:xfrm>
          <a:prstGeom prst="roundRect">
            <a:avLst>
              <a:gd name="adj" fmla="val 9232"/>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9622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PAW Style Guide">
      <a:dk1>
        <a:srgbClr val="000000"/>
      </a:dk1>
      <a:lt1>
        <a:sysClr val="window" lastClr="FFFFFF"/>
      </a:lt1>
      <a:dk2>
        <a:srgbClr val="737144"/>
      </a:dk2>
      <a:lt2>
        <a:srgbClr val="E7E6E6"/>
      </a:lt2>
      <a:accent1>
        <a:srgbClr val="9C8F57"/>
      </a:accent1>
      <a:accent2>
        <a:srgbClr val="C7B570"/>
      </a:accent2>
      <a:accent3>
        <a:srgbClr val="D6562B"/>
      </a:accent3>
      <a:accent4>
        <a:srgbClr val="E5B036"/>
      </a:accent4>
      <a:accent5>
        <a:srgbClr val="954E25"/>
      </a:accent5>
      <a:accent6>
        <a:srgbClr val="B37E5B"/>
      </a:accent6>
      <a:hlink>
        <a:srgbClr val="0563C1"/>
      </a:hlink>
      <a:folHlink>
        <a:srgbClr val="4472C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AW PPT Template" id="{7132CD47-8045-491D-A801-B4DC9F34DA56}" vid="{FBA96579-27B9-43CC-9580-58BBAFD72B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CPAW PPT Template</Template>
  <TotalTime>3370</TotalTime>
  <Words>2200</Words>
  <Application>Microsoft Office PowerPoint</Application>
  <PresentationFormat>Widescreen</PresentationFormat>
  <Paragraphs>200</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Proxima Nova Cond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National-Scale Methods</vt:lpstr>
      <vt:lpstr>National-Scale Methods</vt:lpstr>
      <vt:lpstr>National-Scale Methods</vt:lpstr>
      <vt:lpstr>National-Scale Methods</vt:lpstr>
      <vt:lpstr>PowerPoint Presentation</vt:lpstr>
      <vt:lpstr>National Assessment Results</vt:lpstr>
      <vt:lpstr>National Assessment Results</vt:lpstr>
      <vt:lpstr>National Assessment Results</vt:lpstr>
      <vt:lpstr>Results and Application</vt:lpstr>
      <vt:lpstr>PowerPoint Presentation</vt:lpstr>
      <vt:lpstr>Results and Application</vt:lpstr>
      <vt:lpstr>Results and Application</vt:lpstr>
      <vt:lpstr>Results and Application</vt:lpstr>
      <vt:lpstr>Remaining Work…</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Snapshot of Communities</dc:title>
  <dc:creator>gdillon@fs.fed.us</dc:creator>
  <cp:lastModifiedBy>Dillon, Greg -FS</cp:lastModifiedBy>
  <cp:revision>131</cp:revision>
  <dcterms:created xsi:type="dcterms:W3CDTF">2017-11-30T17:28:27Z</dcterms:created>
  <dcterms:modified xsi:type="dcterms:W3CDTF">2018-12-12T20:47:55Z</dcterms:modified>
</cp:coreProperties>
</file>